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9144000" cy="6858000" type="screen4x3"/>
  <p:notesSz cx="6797675" cy="9926638"/>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156D9F0-F465-4B5A-95C2-3F218149D2F7}">
  <a:tblStyle styleId="{B156D9F0-F465-4B5A-95C2-3F218149D2F7}" styleName="Table_0">
    <a:wholeTbl>
      <a:tcTxStyle b="off" i="off">
        <a:font>
          <a:latin typeface="Calibri"/>
          <a:ea typeface="Calibri"/>
          <a:cs typeface="Calibri"/>
        </a:font>
        <a:schemeClr val="dk1"/>
      </a:tcTxStyle>
      <a:tcStyle>
        <a:tcBdr>
          <a:left>
            <a:ln w="12700" cap="flat" cmpd="sng">
              <a:solidFill>
                <a:schemeClr val="dk1"/>
              </a:solidFill>
              <a:prstDash val="solid"/>
              <a:round/>
              <a:headEnd type="none" w="med" len="med"/>
              <a:tailEnd type="none" w="med" len="med"/>
            </a:ln>
          </a:left>
          <a:right>
            <a:ln w="12700" cap="flat" cmpd="sng">
              <a:solidFill>
                <a:schemeClr val="dk1"/>
              </a:solidFill>
              <a:prstDash val="solid"/>
              <a:round/>
              <a:headEnd type="none" w="med" len="med"/>
              <a:tailEnd type="none" w="med" len="med"/>
            </a:ln>
          </a:right>
          <a:top>
            <a:ln w="12700" cap="flat" cmpd="sng">
              <a:solidFill>
                <a:schemeClr val="dk1"/>
              </a:solidFill>
              <a:prstDash val="solid"/>
              <a:round/>
              <a:headEnd type="none" w="med" len="med"/>
              <a:tailEnd type="none" w="med" len="med"/>
            </a:ln>
          </a:top>
          <a:bottom>
            <a:ln w="12700" cap="flat" cmpd="sng">
              <a:solidFill>
                <a:schemeClr val="dk1"/>
              </a:solidFill>
              <a:prstDash val="solid"/>
              <a:round/>
              <a:headEnd type="none" w="med" len="med"/>
              <a:tailEnd type="none" w="med" len="med"/>
            </a:ln>
          </a:bottom>
          <a:insideH>
            <a:ln w="12700" cap="flat" cmpd="sng">
              <a:solidFill>
                <a:schemeClr val="dk1"/>
              </a:solidFill>
              <a:prstDash val="solid"/>
              <a:round/>
              <a:headEnd type="none" w="med" len="med"/>
              <a:tailEnd type="none" w="med" len="med"/>
            </a:ln>
          </a:insideH>
          <a:insideV>
            <a:ln w="12700" cap="flat" cmpd="sng">
              <a:solidFill>
                <a:schemeClr val="dk1"/>
              </a:solidFill>
              <a:prstDash val="solid"/>
              <a:round/>
              <a:headEnd type="none" w="med" len="med"/>
              <a:tailEnd type="none" w="med" len="med"/>
            </a:ln>
          </a:insideV>
        </a:tcBdr>
        <a:fill>
          <a:solidFill>
            <a:srgbClr val="FFFFFF">
              <a:alpha val="0"/>
            </a:srgbClr>
          </a:solid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792" autoAdjust="0"/>
    <p:restoredTop sz="94660"/>
  </p:normalViewPr>
  <p:slideViewPr>
    <p:cSldViewPr>
      <p:cViewPr varScale="1">
        <p:scale>
          <a:sx n="127" d="100"/>
          <a:sy n="127" d="100"/>
        </p:scale>
        <p:origin x="1854"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1" y="0"/>
            <a:ext cx="2945658" cy="496332"/>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4" name="Shape 4"/>
          <p:cNvSpPr txBox="1">
            <a:spLocks noGrp="1"/>
          </p:cNvSpPr>
          <p:nvPr>
            <p:ph type="dt" idx="10"/>
          </p:nvPr>
        </p:nvSpPr>
        <p:spPr>
          <a:xfrm>
            <a:off x="3850442" y="0"/>
            <a:ext cx="2945658" cy="496332"/>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5" name="Shape 5"/>
          <p:cNvSpPr>
            <a:spLocks noGrp="1" noRot="1" noChangeAspect="1"/>
          </p:cNvSpPr>
          <p:nvPr>
            <p:ph type="sldImg" idx="3"/>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79768" y="4715153"/>
            <a:ext cx="5438139" cy="4466987"/>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1" y="9428583"/>
            <a:ext cx="2945658" cy="496332"/>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8" name="Shape 8"/>
          <p:cNvSpPr txBox="1">
            <a:spLocks noGrp="1"/>
          </p:cNvSpPr>
          <p:nvPr>
            <p:ph type="sldNum" idx="12"/>
          </p:nvPr>
        </p:nvSpPr>
        <p:spPr>
          <a:xfrm>
            <a:off x="3850442" y="9428583"/>
            <a:ext cx="2945658" cy="496332"/>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pPr marL="0" marR="0" lvl="0" indent="0" algn="r" rtl="0">
                <a:spcBef>
                  <a:spcPts val="0"/>
                </a:spcBef>
                <a:buSzPct val="25000"/>
                <a:buNone/>
              </a:pPr>
              <a:t>‹#›</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46601810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86" name="Shape 86"/>
          <p:cNvSpPr txBox="1">
            <a:spLocks noGrp="1"/>
          </p:cNvSpPr>
          <p:nvPr>
            <p:ph type="body" idx="1"/>
          </p:nvPr>
        </p:nvSpPr>
        <p:spPr>
          <a:xfrm>
            <a:off x="679768" y="4715153"/>
            <a:ext cx="5438139" cy="4466987"/>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dirty="0">
              <a:solidFill>
                <a:schemeClr val="dk1"/>
              </a:solidFill>
              <a:latin typeface="Calibri"/>
              <a:ea typeface="Calibri"/>
              <a:cs typeface="Calibri"/>
              <a:sym typeface="Calibri"/>
            </a:endParaRPr>
          </a:p>
        </p:txBody>
      </p:sp>
      <p:sp>
        <p:nvSpPr>
          <p:cNvPr id="87" name="Shape 87"/>
          <p:cNvSpPr txBox="1">
            <a:spLocks noGrp="1"/>
          </p:cNvSpPr>
          <p:nvPr>
            <p:ph type="sldNum" idx="12"/>
          </p:nvPr>
        </p:nvSpPr>
        <p:spPr>
          <a:xfrm>
            <a:off x="3850442" y="9428583"/>
            <a:ext cx="2945658" cy="496332"/>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pPr marL="0" marR="0" lvl="0" indent="0" algn="r" rtl="0">
                <a:spcBef>
                  <a:spcPts val="0"/>
                </a:spcBef>
                <a:buSzPct val="25000"/>
                <a:buNone/>
              </a:pPr>
              <a:t>1</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650189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7" name="Shape 17"/>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Calibri"/>
                <a:ea typeface="Calibri"/>
                <a:cs typeface="Calibri"/>
                <a:sym typeface="Calibri"/>
              </a:defRPr>
            </a:lvl1pPr>
            <a:lvl2pPr marL="457200" marR="0" lvl="1" indent="0" algn="ctr" rtl="0">
              <a:spcBef>
                <a:spcPts val="560"/>
              </a:spcBef>
              <a:buClr>
                <a:srgbClr val="888888"/>
              </a:buClr>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480"/>
              </a:spcBef>
              <a:buClr>
                <a:srgbClr val="888888"/>
              </a:buClr>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8" name="Shape 1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19" name="Shape 1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20" name="Shape 2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pPr marL="0" marR="0" lvl="0" indent="0" algn="r" rtl="0">
                <a:spcBef>
                  <a:spcPts val="0"/>
                </a:spcBef>
                <a:buSzPct val="25000"/>
                <a:buNone/>
              </a:pPr>
              <a:t>‹#›</a:t>
            </a:fld>
            <a:endParaRPr lang="en-US" sz="1200" b="0" i="0" u="none" strike="noStrike" cap="none" dirty="0">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4" name="Shape 74"/>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76" name="Shape 7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77" name="Shape 7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pPr marL="0" marR="0" lvl="0" indent="0" algn="r" rtl="0">
                <a:spcBef>
                  <a:spcPts val="0"/>
                </a:spcBef>
                <a:buSzPct val="25000"/>
                <a:buNone/>
              </a:pPr>
              <a:t>‹#›</a:t>
            </a:fld>
            <a:endParaRPr lang="en-US" sz="1200" b="0" i="0" u="none" strike="noStrike" cap="none" dirty="0">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0" name="Shape 80"/>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82" name="Shape 8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83" name="Shape 8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pPr marL="0" marR="0" lvl="0" indent="0" algn="r" rtl="0">
                <a:spcBef>
                  <a:spcPts val="0"/>
                </a:spcBef>
                <a:buSzPct val="25000"/>
                <a:buNone/>
              </a:pPr>
              <a:t>‹#›</a:t>
            </a:fld>
            <a:endParaRPr lang="en-US" sz="1200" b="0" i="0" u="none" strike="noStrike" cap="none" dirty="0">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3" name="Shape 23"/>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25" name="Shape 2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26" name="Shape 2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pPr marL="0" marR="0" lvl="0" indent="0" algn="r" rtl="0">
                <a:spcBef>
                  <a:spcPts val="0"/>
                </a:spcBef>
                <a:buSzPct val="25000"/>
                <a:buNone/>
              </a:pPr>
              <a:t>‹#›</a:t>
            </a:fld>
            <a:endParaRPr lang="en-US" sz="1200" b="0" i="0" u="none" strike="noStrike" cap="none" dirty="0">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Calibri"/>
              <a:buNone/>
              <a:defRPr sz="4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9" name="Shape 29"/>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marR="0" lvl="0" indent="0" algn="l"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1pPr>
            <a:lvl2pPr marL="457200" marR="0" lvl="1" indent="0" algn="l" rtl="0">
              <a:spcBef>
                <a:spcPts val="360"/>
              </a:spcBef>
              <a:buClr>
                <a:srgbClr val="888888"/>
              </a:buClr>
              <a:buFont typeface="Arial"/>
              <a:buNone/>
              <a:defRPr sz="1800" b="0" i="0" u="none" strike="noStrike" cap="none">
                <a:solidFill>
                  <a:srgbClr val="888888"/>
                </a:solidFill>
                <a:latin typeface="Calibri"/>
                <a:ea typeface="Calibri"/>
                <a:cs typeface="Calibri"/>
                <a:sym typeface="Calibri"/>
              </a:defRPr>
            </a:lvl2pPr>
            <a:lvl3pPr marL="914400" marR="0" lvl="2" indent="0" algn="l" rtl="0">
              <a:spcBef>
                <a:spcPts val="320"/>
              </a:spcBef>
              <a:buClr>
                <a:srgbClr val="888888"/>
              </a:buClr>
              <a:buFont typeface="Arial"/>
              <a:buNone/>
              <a:defRPr sz="1600" b="0" i="0" u="none" strike="noStrike" cap="none">
                <a:solidFill>
                  <a:srgbClr val="888888"/>
                </a:solidFill>
                <a:latin typeface="Calibri"/>
                <a:ea typeface="Calibri"/>
                <a:cs typeface="Calibri"/>
                <a:sym typeface="Calibri"/>
              </a:defRPr>
            </a:lvl3pPr>
            <a:lvl4pPr marL="1371600" marR="0" lvl="3"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4pPr>
            <a:lvl5pPr marL="1828800" marR="0" lvl="4"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5pPr>
            <a:lvl6pPr marL="2286000" marR="0" lvl="5"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30" name="Shape 3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31" name="Shape 3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32" name="Shape 32"/>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pPr marL="0" marR="0" lvl="0" indent="0" algn="r" rtl="0">
                <a:spcBef>
                  <a:spcPts val="0"/>
                </a:spcBef>
                <a:buSzPct val="25000"/>
                <a:buNone/>
              </a:pPr>
              <a:t>‹#›</a:t>
            </a:fld>
            <a:endParaRPr lang="en-US" sz="1200" b="0" i="0" u="none" strike="noStrike" cap="none" dirty="0">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5" name="Shape 35"/>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38" name="Shape 3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39" name="Shape 3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pPr marL="0" marR="0" lvl="0" indent="0" algn="r" rtl="0">
                <a:spcBef>
                  <a:spcPts val="0"/>
                </a:spcBef>
                <a:buSzPct val="25000"/>
                <a:buNone/>
              </a:pPr>
              <a:t>‹#›</a:t>
            </a:fld>
            <a:endParaRPr lang="en-US" sz="1200" b="0" i="0" u="none" strike="noStrike" cap="none" dirty="0">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2" name="Shape 42"/>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47" name="Shape 4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48" name="Shape 4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pPr marL="0" marR="0" lvl="0" indent="0" algn="r" rtl="0">
                <a:spcBef>
                  <a:spcPts val="0"/>
                </a:spcBef>
                <a:buSzPct val="25000"/>
                <a:buNone/>
              </a:pPr>
              <a:t>‹#›</a:t>
            </a:fld>
            <a:endParaRPr lang="en-US" sz="1200" b="0" i="0" u="none" strike="noStrike" cap="none" dirty="0">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1" name="Shape 5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52" name="Shape 5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53" name="Shape 5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pPr marL="0" marR="0" lvl="0" indent="0" algn="r" rtl="0">
                <a:spcBef>
                  <a:spcPts val="0"/>
                </a:spcBef>
                <a:buSzPct val="25000"/>
                <a:buNone/>
              </a:pPr>
              <a:t>‹#›</a:t>
            </a:fld>
            <a:endParaRPr lang="en-US" sz="1200" b="0" i="0" u="none" strike="noStrike" cap="none" dirty="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4"/>
        <p:cNvGrpSpPr/>
        <p:nvPr/>
      </p:nvGrpSpPr>
      <p:grpSpPr>
        <a:xfrm>
          <a:off x="0" y="0"/>
          <a:ext cx="0" cy="0"/>
          <a:chOff x="0" y="0"/>
          <a:chExt cx="0" cy="0"/>
        </a:xfrm>
      </p:grpSpPr>
      <p:sp>
        <p:nvSpPr>
          <p:cNvPr id="55" name="Shape 5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56" name="Shape 5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57" name="Shape 5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pPr marL="0" marR="0" lvl="0" indent="0" algn="r" rtl="0">
                <a:spcBef>
                  <a:spcPts val="0"/>
                </a:spcBef>
                <a:buSzPct val="25000"/>
                <a:buNone/>
              </a:pPr>
              <a:t>‹#›</a:t>
            </a:fld>
            <a:endParaRPr lang="en-US" sz="1200" b="0" i="0" u="none" strike="noStrike" cap="none" dirty="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0" name="Shape 60"/>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63" name="Shape 6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64" name="Shape 6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pPr marL="0" marR="0" lvl="0" indent="0" algn="r" rtl="0">
                <a:spcBef>
                  <a:spcPts val="0"/>
                </a:spcBef>
                <a:buSzPct val="25000"/>
                <a:buNone/>
              </a:pPr>
              <a:t>‹#›</a:t>
            </a:fld>
            <a:endParaRPr lang="en-US" sz="1200" b="0" i="0" u="none" strike="noStrike" cap="none" dirty="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7" name="Shape 67"/>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lvl="0" indent="0" algn="l" rtl="0">
              <a:spcBef>
                <a:spcPts val="640"/>
              </a:spcBef>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dirty="0"/>
          </a:p>
        </p:txBody>
      </p:sp>
      <p:sp>
        <p:nvSpPr>
          <p:cNvPr id="68" name="Shape 68"/>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70" name="Shape 7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71" name="Shape 7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pPr marL="0" marR="0" lvl="0" indent="0" algn="r" rtl="0">
                <a:spcBef>
                  <a:spcPts val="0"/>
                </a:spcBef>
                <a:buSzPct val="25000"/>
                <a:buNone/>
              </a:pPr>
              <a:t>‹#›</a:t>
            </a:fld>
            <a:endParaRPr lang="en-US" sz="1200" b="0" i="0" u="none" strike="noStrike" cap="none" dirty="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13" name="Shape 1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14" name="Shape 1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pPr marL="0" marR="0" lvl="0" indent="0" algn="r" rtl="0">
                <a:spcBef>
                  <a:spcPts val="0"/>
                </a:spcBef>
                <a:buSzPct val="25000"/>
                <a:buNone/>
              </a:pPr>
              <a:t>‹#›</a:t>
            </a:fld>
            <a:endParaRPr lang="en-US" sz="1200" b="0" i="0" u="none" strike="noStrike" cap="none" dirty="0">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graphicFrame>
        <p:nvGraphicFramePr>
          <p:cNvPr id="93" name="Shape 93"/>
          <p:cNvGraphicFramePr/>
          <p:nvPr>
            <p:extLst>
              <p:ext uri="{D42A27DB-BD31-4B8C-83A1-F6EECF244321}">
                <p14:modId xmlns:p14="http://schemas.microsoft.com/office/powerpoint/2010/main" val="3356191171"/>
              </p:ext>
            </p:extLst>
          </p:nvPr>
        </p:nvGraphicFramePr>
        <p:xfrm>
          <a:off x="80655" y="0"/>
          <a:ext cx="4210885" cy="4623114"/>
        </p:xfrm>
        <a:graphic>
          <a:graphicData uri="http://schemas.openxmlformats.org/drawingml/2006/table">
            <a:tbl>
              <a:tblPr firstRow="1" bandRow="1">
                <a:noFill/>
                <a:tableStyleId>{B156D9F0-F465-4B5A-95C2-3F218149D2F7}</a:tableStyleId>
              </a:tblPr>
              <a:tblGrid>
                <a:gridCol w="4210885">
                  <a:extLst>
                    <a:ext uri="{9D8B030D-6E8A-4147-A177-3AD203B41FA5}">
                      <a16:colId xmlns:a16="http://schemas.microsoft.com/office/drawing/2014/main" val="20000"/>
                    </a:ext>
                  </a:extLst>
                </a:gridCol>
              </a:tblGrid>
              <a:tr h="516013">
                <a:tc>
                  <a:txBody>
                    <a:bodyPr/>
                    <a:lstStyle/>
                    <a:p>
                      <a:pPr marL="0" marR="0" lvl="0" indent="0" algn="l" rtl="0">
                        <a:spcBef>
                          <a:spcPts val="0"/>
                        </a:spcBef>
                        <a:buSzPct val="25000"/>
                        <a:buNone/>
                      </a:pPr>
                      <a:r>
                        <a:rPr lang="en-US" sz="1600" b="1" i="1" dirty="0">
                          <a:solidFill>
                            <a:srgbClr val="FFFFFF"/>
                          </a:solidFill>
                        </a:rPr>
                        <a:t>Great Expectations                           </a:t>
                      </a:r>
                      <a:r>
                        <a:rPr lang="en-US" sz="1200" b="1" i="1" dirty="0">
                          <a:solidFill>
                            <a:srgbClr val="FFFFFF"/>
                          </a:solidFill>
                        </a:rPr>
                        <a:t>Context</a:t>
                      </a:r>
                      <a:endParaRPr lang="en-US" sz="1400" b="1" i="1" dirty="0">
                        <a:solidFill>
                          <a:srgbClr val="FFFFFF"/>
                        </a:solidFill>
                      </a:endParaRPr>
                    </a:p>
                  </a:txBody>
                  <a:tcPr marL="91450" marR="91450" marT="45725" marB="45725">
                    <a:solidFill>
                      <a:srgbClr val="000000"/>
                    </a:solidFill>
                  </a:tcPr>
                </a:tc>
                <a:extLst>
                  <a:ext uri="{0D108BD9-81ED-4DB2-BD59-A6C34878D82A}">
                    <a16:rowId xmlns:a16="http://schemas.microsoft.com/office/drawing/2014/main" val="10000"/>
                  </a:ext>
                </a:extLst>
              </a:tr>
              <a:tr h="8924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1" i="0" u="none" strike="noStrike" baseline="0" dirty="0">
                          <a:solidFill>
                            <a:schemeClr val="tx1"/>
                          </a:solidFill>
                          <a:latin typeface="Calibri"/>
                        </a:rPr>
                        <a:t>The Victorian Era</a:t>
                      </a:r>
                      <a:r>
                        <a:rPr lang="en-GB" sz="1000" b="1" i="0" u="none" strike="noStrike" baseline="0" dirty="0">
                          <a:solidFill>
                            <a:schemeClr val="tx1"/>
                          </a:solidFill>
                          <a:latin typeface="Calibri"/>
                        </a:rPr>
                        <a:t>: </a:t>
                      </a:r>
                      <a:r>
                        <a:rPr lang="en-GB" sz="900" b="0" i="0" u="none" strike="noStrike" baseline="0" dirty="0">
                          <a:solidFill>
                            <a:schemeClr val="tx1"/>
                          </a:solidFill>
                          <a:latin typeface="Calibri"/>
                        </a:rPr>
                        <a:t>the </a:t>
                      </a:r>
                      <a:r>
                        <a:rPr lang="en-US" sz="900" b="0" i="0" u="none" strike="noStrike" cap="none" dirty="0">
                          <a:solidFill>
                            <a:schemeClr val="dk1"/>
                          </a:solidFill>
                          <a:effectLst/>
                          <a:latin typeface="Calibri"/>
                          <a:ea typeface="Calibri"/>
                          <a:cs typeface="Calibri"/>
                          <a:sym typeface="Arial"/>
                        </a:rPr>
                        <a:t>period of Queen Victoria's reign, from 20 June 1837 until her death on 22 January 1901. Despite</a:t>
                      </a:r>
                      <a:r>
                        <a:rPr lang="en-US" sz="900" b="0" i="0" u="none" strike="noStrike" cap="none" baseline="0" dirty="0">
                          <a:solidFill>
                            <a:schemeClr val="dk1"/>
                          </a:solidFill>
                          <a:effectLst/>
                          <a:latin typeface="Calibri"/>
                          <a:ea typeface="Calibri"/>
                          <a:cs typeface="Calibri"/>
                          <a:sym typeface="Arial"/>
                        </a:rPr>
                        <a:t> the fact that Britain was seen as a strong global power, t</a:t>
                      </a:r>
                      <a:r>
                        <a:rPr lang="en-US" sz="900" b="0" i="0" u="none" strike="noStrike" cap="none" dirty="0">
                          <a:solidFill>
                            <a:schemeClr val="dk1"/>
                          </a:solidFill>
                          <a:effectLst/>
                          <a:latin typeface="Calibri"/>
                          <a:ea typeface="Calibri"/>
                          <a:cs typeface="Calibri"/>
                          <a:sym typeface="Arial"/>
                        </a:rPr>
                        <a:t>his</a:t>
                      </a:r>
                      <a:r>
                        <a:rPr lang="en-US" sz="900" b="0" i="0" u="none" strike="noStrike" cap="none" baseline="0" dirty="0">
                          <a:solidFill>
                            <a:schemeClr val="dk1"/>
                          </a:solidFill>
                          <a:effectLst/>
                          <a:latin typeface="Calibri"/>
                          <a:ea typeface="Calibri"/>
                          <a:cs typeface="Calibri"/>
                          <a:sym typeface="Arial"/>
                        </a:rPr>
                        <a:t> era saw a large amount of social inequality. There was also a lot of change during this era as it saw the advancement of technology and industry with the Industrial Revolution. </a:t>
                      </a:r>
                      <a:r>
                        <a:rPr lang="en-GB" sz="900" b="0" i="0" u="none" strike="noStrike" cap="none" dirty="0">
                          <a:solidFill>
                            <a:schemeClr val="dk1"/>
                          </a:solidFill>
                          <a:effectLst/>
                          <a:latin typeface="Calibri"/>
                          <a:ea typeface="Calibri"/>
                          <a:cs typeface="Calibri"/>
                          <a:sym typeface="Arial"/>
                        </a:rPr>
                        <a:t>Charles Dickens wanted to show how difficult growing up was in these times, as well as reveal the differences in the lives of the rich and the poor. </a:t>
                      </a:r>
                      <a:endParaRPr lang="en-GB" sz="300" b="1" i="0" u="none" strike="noStrike" baseline="0" dirty="0">
                        <a:solidFill>
                          <a:schemeClr val="tx1"/>
                        </a:solidFill>
                        <a:latin typeface="Calibri"/>
                      </a:endParaRPr>
                    </a:p>
                  </a:txBody>
                  <a:tcPr marL="91450" marR="91450" marT="45725" marB="45725"/>
                </a:tc>
                <a:extLst>
                  <a:ext uri="{0D108BD9-81ED-4DB2-BD59-A6C34878D82A}">
                    <a16:rowId xmlns:a16="http://schemas.microsoft.com/office/drawing/2014/main" val="10001"/>
                  </a:ext>
                </a:extLst>
              </a:tr>
              <a:tr h="7463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1" i="0" u="none" strike="noStrike" cap="none" baseline="0" dirty="0">
                          <a:solidFill>
                            <a:schemeClr val="tx1"/>
                          </a:solidFill>
                          <a:latin typeface="Calibri" panose="020F0502020204030204" pitchFamily="34" charset="0"/>
                          <a:ea typeface="Calibri"/>
                          <a:cs typeface="Calibri" panose="020F0502020204030204" pitchFamily="34" charset="0"/>
                          <a:sym typeface="Arial"/>
                        </a:rPr>
                        <a:t>Social class: </a:t>
                      </a:r>
                      <a:r>
                        <a:rPr lang="en-GB" sz="900" b="0" i="0" u="none" strike="noStrike" cap="none" dirty="0">
                          <a:solidFill>
                            <a:schemeClr val="dk1"/>
                          </a:solidFill>
                          <a:effectLst/>
                          <a:latin typeface="Calibri"/>
                          <a:ea typeface="Calibri"/>
                          <a:cs typeface="Calibri"/>
                          <a:sym typeface="Arial"/>
                        </a:rPr>
                        <a:t>In Victorian times, society was strictly layered - not only into rich and poor, or even upper, middle and lower class, but hundreds of 'grades'. People were expected to 'know their place', and the Church taught them to be content in their 'station'. There was a huge gap between the rich</a:t>
                      </a:r>
                      <a:r>
                        <a:rPr lang="en-GB" sz="900" b="0" i="0" u="none" strike="noStrike" cap="none" baseline="0" dirty="0">
                          <a:solidFill>
                            <a:schemeClr val="dk1"/>
                          </a:solidFill>
                          <a:effectLst/>
                          <a:latin typeface="Calibri"/>
                          <a:ea typeface="Calibri"/>
                          <a:cs typeface="Calibri"/>
                          <a:sym typeface="Arial"/>
                        </a:rPr>
                        <a:t> and poor; the poor were very poor and the rich did little to help the poor or alleviate their situation</a:t>
                      </a:r>
                      <a:endParaRPr lang="en-GB" sz="300" b="1" i="0" u="none" strike="noStrike" cap="none" baseline="0" dirty="0">
                        <a:solidFill>
                          <a:schemeClr val="tx1"/>
                        </a:solidFill>
                        <a:latin typeface="Calibri" panose="020F0502020204030204" pitchFamily="34" charset="0"/>
                        <a:ea typeface="Calibri"/>
                        <a:cs typeface="Calibri" panose="020F0502020204030204" pitchFamily="34" charset="0"/>
                        <a:sym typeface="Arial"/>
                      </a:endParaRPr>
                    </a:p>
                  </a:txBody>
                  <a:tcPr marL="91450" marR="91450" marT="45725" marB="45725"/>
                </a:tc>
                <a:extLst>
                  <a:ext uri="{0D108BD9-81ED-4DB2-BD59-A6C34878D82A}">
                    <a16:rowId xmlns:a16="http://schemas.microsoft.com/office/drawing/2014/main" val="10002"/>
                  </a:ext>
                </a:extLst>
              </a:tr>
              <a:tr h="501665">
                <a:tc>
                  <a:txBody>
                    <a:bodyPr/>
                    <a:lstStyle/>
                    <a:p>
                      <a:r>
                        <a:rPr lang="en-GB" sz="900" b="1" i="0" u="none" strike="noStrike" baseline="0" dirty="0">
                          <a:solidFill>
                            <a:schemeClr val="tx1"/>
                          </a:solidFill>
                          <a:latin typeface="Calibri"/>
                        </a:rPr>
                        <a:t>Social problems: </a:t>
                      </a:r>
                      <a:r>
                        <a:rPr lang="en-GB" sz="900" b="0" i="0" u="none" strike="noStrike" cap="none" dirty="0">
                          <a:solidFill>
                            <a:schemeClr val="dk1"/>
                          </a:solidFill>
                          <a:effectLst/>
                          <a:latin typeface="Calibri"/>
                          <a:ea typeface="Calibri"/>
                          <a:cs typeface="Calibri"/>
                          <a:sym typeface="Arial"/>
                        </a:rPr>
                        <a:t>At the time, many people were becoming aware of the need to improve the condition in which the poor found themselves. Dickens was a great supporter of social reform - especially in education and prisons.</a:t>
                      </a:r>
                      <a:endParaRPr lang="en-GB" sz="300" b="1" i="0" u="none" strike="noStrike" baseline="0" dirty="0">
                        <a:solidFill>
                          <a:schemeClr val="tx1"/>
                        </a:solidFill>
                        <a:latin typeface="Calibri"/>
                      </a:endParaRPr>
                    </a:p>
                  </a:txBody>
                  <a:tcPr marL="91450" marR="91450" marT="45725" marB="45725"/>
                </a:tc>
                <a:extLst>
                  <a:ext uri="{0D108BD9-81ED-4DB2-BD59-A6C34878D82A}">
                    <a16:rowId xmlns:a16="http://schemas.microsoft.com/office/drawing/2014/main" val="10003"/>
                  </a:ext>
                </a:extLst>
              </a:tr>
              <a:tr h="1005987">
                <a:tc>
                  <a:txBody>
                    <a:bodyPr/>
                    <a:lstStyle/>
                    <a:p>
                      <a:r>
                        <a:rPr lang="en-GB" sz="900" b="1" i="0" u="none" strike="noStrike" baseline="0" dirty="0">
                          <a:solidFill>
                            <a:schemeClr val="tx1"/>
                          </a:solidFill>
                          <a:latin typeface="Calibri"/>
                        </a:rPr>
                        <a:t>Charles Dickens: </a:t>
                      </a:r>
                      <a:r>
                        <a:rPr lang="en-US" sz="900" b="0" i="0" u="none" strike="noStrike" cap="none" dirty="0">
                          <a:solidFill>
                            <a:schemeClr val="dk1"/>
                          </a:solidFill>
                          <a:effectLst/>
                          <a:latin typeface="Calibri"/>
                          <a:ea typeface="Calibri"/>
                          <a:cs typeface="Calibri"/>
                          <a:sym typeface="Arial"/>
                        </a:rPr>
                        <a:t>Dickens was born in England in 1812. He died in 1870. Dickens</a:t>
                      </a:r>
                      <a:r>
                        <a:rPr lang="en-US" sz="900" b="0" i="0" u="none" strike="noStrike" cap="none" baseline="0" dirty="0">
                          <a:solidFill>
                            <a:schemeClr val="dk1"/>
                          </a:solidFill>
                          <a:effectLst/>
                          <a:latin typeface="Calibri"/>
                          <a:ea typeface="Calibri"/>
                          <a:cs typeface="Calibri"/>
                          <a:sym typeface="Arial"/>
                        </a:rPr>
                        <a:t> </a:t>
                      </a:r>
                      <a:r>
                        <a:rPr lang="en-US" sz="900" b="0" i="0" u="none" strike="noStrike" cap="none" dirty="0">
                          <a:solidFill>
                            <a:schemeClr val="dk1"/>
                          </a:solidFill>
                          <a:effectLst/>
                          <a:latin typeface="Calibri"/>
                          <a:ea typeface="Calibri"/>
                          <a:cs typeface="Calibri"/>
                          <a:sym typeface="Arial"/>
                        </a:rPr>
                        <a:t>lived through the</a:t>
                      </a:r>
                      <a:r>
                        <a:rPr lang="en-US" sz="900" b="0" i="1" u="none" strike="noStrike" cap="none" baseline="0" dirty="0">
                          <a:solidFill>
                            <a:schemeClr val="dk1"/>
                          </a:solidFill>
                          <a:effectLst/>
                          <a:latin typeface="Calibri"/>
                          <a:ea typeface="Calibri"/>
                          <a:cs typeface="Calibri"/>
                          <a:sym typeface="Arial"/>
                        </a:rPr>
                        <a:t> </a:t>
                      </a:r>
                      <a:r>
                        <a:rPr lang="en-US" sz="900" b="0" i="0" u="none" strike="noStrike" cap="none" baseline="0" dirty="0">
                          <a:solidFill>
                            <a:schemeClr val="dk1"/>
                          </a:solidFill>
                          <a:effectLst/>
                          <a:latin typeface="Calibri"/>
                          <a:ea typeface="Calibri"/>
                          <a:cs typeface="Calibri"/>
                          <a:sym typeface="Arial"/>
                        </a:rPr>
                        <a:t>Industrial Revolution</a:t>
                      </a:r>
                      <a:r>
                        <a:rPr lang="en-US" sz="900" b="0" i="0" u="none" strike="noStrike" cap="none" dirty="0">
                          <a:solidFill>
                            <a:schemeClr val="dk1"/>
                          </a:solidFill>
                          <a:effectLst/>
                          <a:latin typeface="Calibri"/>
                          <a:ea typeface="Calibri"/>
                          <a:cs typeface="Calibri"/>
                          <a:sym typeface="Arial"/>
                        </a:rPr>
                        <a:t>.</a:t>
                      </a:r>
                      <a:r>
                        <a:rPr lang="en-US" sz="1800" b="0" i="0" u="none" strike="noStrike" cap="none" dirty="0">
                          <a:solidFill>
                            <a:schemeClr val="dk1"/>
                          </a:solidFill>
                          <a:effectLst/>
                          <a:latin typeface="Calibri"/>
                          <a:ea typeface="Calibri"/>
                          <a:cs typeface="Calibri"/>
                          <a:sym typeface="Arial"/>
                        </a:rPr>
                        <a:t> </a:t>
                      </a:r>
                      <a:r>
                        <a:rPr lang="en-US" sz="900" b="0" i="0" u="none" strike="noStrike" cap="none" dirty="0">
                          <a:solidFill>
                            <a:schemeClr val="dk1"/>
                          </a:solidFill>
                          <a:effectLst/>
                          <a:latin typeface="Calibri"/>
                          <a:ea typeface="Calibri"/>
                          <a:cs typeface="Calibri"/>
                          <a:sym typeface="Arial"/>
                        </a:rPr>
                        <a:t>When he was 12, his father was imprisoned for debt.</a:t>
                      </a:r>
                      <a:r>
                        <a:rPr lang="en-US" sz="900" b="0" i="0" u="none" strike="noStrike" cap="none" baseline="0" dirty="0">
                          <a:solidFill>
                            <a:schemeClr val="dk1"/>
                          </a:solidFill>
                          <a:effectLst/>
                          <a:latin typeface="Calibri"/>
                          <a:ea typeface="Calibri"/>
                          <a:cs typeface="Calibri"/>
                          <a:sym typeface="Arial"/>
                        </a:rPr>
                        <a:t> </a:t>
                      </a:r>
                      <a:r>
                        <a:rPr lang="en-US" sz="900" b="0" i="0" u="none" strike="noStrike" cap="none" dirty="0">
                          <a:solidFill>
                            <a:schemeClr val="dk1"/>
                          </a:solidFill>
                          <a:effectLst/>
                          <a:latin typeface="Calibri"/>
                          <a:ea typeface="Calibri"/>
                          <a:cs typeface="Calibri"/>
                          <a:sym typeface="Arial"/>
                        </a:rPr>
                        <a:t>While his father was in prison, Dickens was sent to work in a boot-blacking factory.</a:t>
                      </a:r>
                      <a:r>
                        <a:rPr lang="en-US" sz="900" b="0" i="0" u="none" strike="noStrike" cap="none" baseline="0" dirty="0">
                          <a:solidFill>
                            <a:schemeClr val="dk1"/>
                          </a:solidFill>
                          <a:effectLst/>
                          <a:latin typeface="Calibri"/>
                          <a:ea typeface="Calibri"/>
                          <a:cs typeface="Calibri"/>
                          <a:sym typeface="Arial"/>
                        </a:rPr>
                        <a:t> </a:t>
                      </a:r>
                      <a:r>
                        <a:rPr lang="en-US" sz="900" b="0" i="0" u="none" strike="noStrike" cap="none" dirty="0">
                          <a:solidFill>
                            <a:schemeClr val="dk1"/>
                          </a:solidFill>
                          <a:effectLst/>
                          <a:latin typeface="Calibri"/>
                          <a:ea typeface="Calibri"/>
                          <a:cs typeface="Calibri"/>
                          <a:sym typeface="Arial"/>
                        </a:rPr>
                        <a:t>Even when his father came out of prison, Dickens' mother made him continue working in the factory - for which he never forgave her.</a:t>
                      </a:r>
                    </a:p>
                  </a:txBody>
                  <a:tcPr marL="91450" marR="91450" marT="45725" marB="45725"/>
                </a:tc>
                <a:extLst>
                  <a:ext uri="{0D108BD9-81ED-4DB2-BD59-A6C34878D82A}">
                    <a16:rowId xmlns:a16="http://schemas.microsoft.com/office/drawing/2014/main" val="1453325195"/>
                  </a:ext>
                </a:extLst>
              </a:tr>
              <a:tr h="891284">
                <a:tc>
                  <a:txBody>
                    <a:bodyPr/>
                    <a:lstStyle/>
                    <a:p>
                      <a:r>
                        <a:rPr lang="en-US" sz="900" b="1" i="0" u="none" strike="noStrike" cap="none" dirty="0">
                          <a:solidFill>
                            <a:schemeClr val="dk1"/>
                          </a:solidFill>
                          <a:effectLst/>
                          <a:latin typeface="Calibri"/>
                          <a:ea typeface="Calibri"/>
                          <a:cs typeface="Calibri"/>
                          <a:sym typeface="Arial"/>
                        </a:rPr>
                        <a:t>Nineteenth century</a:t>
                      </a:r>
                      <a:r>
                        <a:rPr lang="en-US" sz="900" b="1" i="0" u="none" strike="noStrike" cap="none" baseline="0" dirty="0">
                          <a:solidFill>
                            <a:schemeClr val="dk1"/>
                          </a:solidFill>
                          <a:effectLst/>
                          <a:latin typeface="Calibri"/>
                          <a:ea typeface="Calibri"/>
                          <a:cs typeface="Calibri"/>
                          <a:sym typeface="Arial"/>
                        </a:rPr>
                        <a:t> literary traditions: </a:t>
                      </a:r>
                      <a:r>
                        <a:rPr lang="en-US" sz="900" b="0" i="0" u="none" strike="noStrike" cap="none" dirty="0">
                          <a:solidFill>
                            <a:schemeClr val="dk1"/>
                          </a:solidFill>
                          <a:effectLst/>
                          <a:latin typeface="Calibri"/>
                          <a:ea typeface="Calibri"/>
                          <a:cs typeface="Calibri"/>
                          <a:sym typeface="Arial"/>
                        </a:rPr>
                        <a:t>By 1860, although most people in Britain could read and write, books were well beyond the income of ordinary people. Because of this, Dickens' novels were </a:t>
                      </a:r>
                      <a:r>
                        <a:rPr lang="en-US" sz="900" b="0" i="0" u="none" strike="noStrike" cap="none" dirty="0" err="1">
                          <a:solidFill>
                            <a:schemeClr val="dk1"/>
                          </a:solidFill>
                          <a:effectLst/>
                          <a:latin typeface="Calibri"/>
                          <a:ea typeface="Calibri"/>
                          <a:cs typeface="Calibri"/>
                          <a:sym typeface="Arial"/>
                        </a:rPr>
                        <a:t>serialised</a:t>
                      </a:r>
                      <a:r>
                        <a:rPr lang="en-US" sz="900" b="0" i="0" u="none" strike="noStrike" cap="none" dirty="0">
                          <a:solidFill>
                            <a:schemeClr val="dk1"/>
                          </a:solidFill>
                          <a:effectLst/>
                          <a:latin typeface="Calibri"/>
                          <a:ea typeface="Calibri"/>
                          <a:cs typeface="Calibri"/>
                          <a:sym typeface="Arial"/>
                        </a:rPr>
                        <a:t>. </a:t>
                      </a:r>
                      <a:r>
                        <a:rPr lang="en-US" sz="900" b="0" i="1" u="none" strike="noStrike" cap="none" dirty="0">
                          <a:solidFill>
                            <a:schemeClr val="dk1"/>
                          </a:solidFill>
                          <a:effectLst/>
                          <a:latin typeface="Calibri"/>
                          <a:ea typeface="Calibri"/>
                          <a:cs typeface="Calibri"/>
                          <a:sym typeface="Arial"/>
                        </a:rPr>
                        <a:t>Great Expectations</a:t>
                      </a:r>
                      <a:r>
                        <a:rPr lang="en-US" sz="900" b="0" i="0" u="none" strike="noStrike" cap="none" dirty="0">
                          <a:solidFill>
                            <a:schemeClr val="dk1"/>
                          </a:solidFill>
                          <a:effectLst/>
                          <a:latin typeface="Calibri"/>
                          <a:ea typeface="Calibri"/>
                          <a:cs typeface="Calibri"/>
                          <a:sym typeface="Arial"/>
                        </a:rPr>
                        <a:t> was published in 36 weekly parts in </a:t>
                      </a:r>
                      <a:r>
                        <a:rPr lang="en-US" sz="900" b="0" i="1" u="none" strike="noStrike" cap="none" dirty="0">
                          <a:solidFill>
                            <a:schemeClr val="dk1"/>
                          </a:solidFill>
                          <a:effectLst/>
                          <a:latin typeface="Calibri"/>
                          <a:ea typeface="Calibri"/>
                          <a:cs typeface="Calibri"/>
                          <a:sym typeface="Arial"/>
                        </a:rPr>
                        <a:t>All Year Round</a:t>
                      </a:r>
                      <a:r>
                        <a:rPr lang="en-US" sz="900" b="0" i="0" u="none" strike="noStrike" cap="none" dirty="0">
                          <a:solidFill>
                            <a:schemeClr val="dk1"/>
                          </a:solidFill>
                          <a:effectLst/>
                          <a:latin typeface="Calibri"/>
                          <a:ea typeface="Calibri"/>
                          <a:cs typeface="Calibri"/>
                          <a:sym typeface="Arial"/>
                        </a:rPr>
                        <a:t>, priced 2d (two pence in old money).</a:t>
                      </a:r>
                      <a:endParaRPr lang="en-US" sz="300" b="0" i="0" u="none" strike="noStrike" cap="none" dirty="0">
                        <a:solidFill>
                          <a:schemeClr val="dk1"/>
                        </a:solidFill>
                        <a:effectLst/>
                        <a:latin typeface="Calibri"/>
                        <a:ea typeface="Calibri"/>
                        <a:cs typeface="Calibri"/>
                        <a:sym typeface="Arial"/>
                      </a:endParaRPr>
                    </a:p>
                  </a:txBody>
                  <a:tcPr marL="91450" marR="91450" marT="45725" marB="45725"/>
                </a:tc>
                <a:extLst>
                  <a:ext uri="{0D108BD9-81ED-4DB2-BD59-A6C34878D82A}">
                    <a16:rowId xmlns:a16="http://schemas.microsoft.com/office/drawing/2014/main" val="3484656742"/>
                  </a:ext>
                </a:extLst>
              </a:tr>
            </a:tbl>
          </a:graphicData>
        </a:graphic>
      </p:graphicFrame>
      <p:graphicFrame>
        <p:nvGraphicFramePr>
          <p:cNvPr id="8" name="Shape 89"/>
          <p:cNvGraphicFramePr/>
          <p:nvPr>
            <p:extLst>
              <p:ext uri="{D42A27DB-BD31-4B8C-83A1-F6EECF244321}">
                <p14:modId xmlns:p14="http://schemas.microsoft.com/office/powerpoint/2010/main" val="3391310561"/>
              </p:ext>
            </p:extLst>
          </p:nvPr>
        </p:nvGraphicFramePr>
        <p:xfrm>
          <a:off x="4306900" y="15917"/>
          <a:ext cx="4837100" cy="2467610"/>
        </p:xfrm>
        <a:graphic>
          <a:graphicData uri="http://schemas.openxmlformats.org/drawingml/2006/table">
            <a:tbl>
              <a:tblPr firstRow="1" bandRow="1">
                <a:noFill/>
                <a:tableStyleId>{B156D9F0-F465-4B5A-95C2-3F218149D2F7}</a:tableStyleId>
              </a:tblPr>
              <a:tblGrid>
                <a:gridCol w="806183">
                  <a:extLst>
                    <a:ext uri="{9D8B030D-6E8A-4147-A177-3AD203B41FA5}">
                      <a16:colId xmlns:a16="http://schemas.microsoft.com/office/drawing/2014/main" val="20000"/>
                    </a:ext>
                  </a:extLst>
                </a:gridCol>
                <a:gridCol w="4030917">
                  <a:extLst>
                    <a:ext uri="{9D8B030D-6E8A-4147-A177-3AD203B41FA5}">
                      <a16:colId xmlns:a16="http://schemas.microsoft.com/office/drawing/2014/main" val="20001"/>
                    </a:ext>
                  </a:extLst>
                </a:gridCol>
              </a:tblGrid>
              <a:tr h="341590">
                <a:tc gridSpan="2">
                  <a:txBody>
                    <a:bodyPr/>
                    <a:lstStyle/>
                    <a:p>
                      <a:pPr marL="0" marR="0" lvl="0" indent="0" algn="ctr" rtl="0">
                        <a:spcBef>
                          <a:spcPts val="0"/>
                        </a:spcBef>
                        <a:buSzPct val="25000"/>
                        <a:buNone/>
                      </a:pPr>
                      <a:r>
                        <a:rPr lang="en-US" sz="1400" b="1" i="1" u="none" strike="noStrike" cap="none" dirty="0">
                          <a:solidFill>
                            <a:srgbClr val="FFFFFF"/>
                          </a:solidFill>
                        </a:rPr>
                        <a:t>Key Characters</a:t>
                      </a:r>
                    </a:p>
                  </a:txBody>
                  <a:tcPr marL="91450" marR="91450" marT="45725" marB="45725">
                    <a:solidFill>
                      <a:schemeClr val="dk1"/>
                    </a:solidFill>
                  </a:tcPr>
                </a:tc>
                <a:tc hMerge="1">
                  <a:txBody>
                    <a:bodyPr/>
                    <a:lstStyle/>
                    <a:p>
                      <a:endParaRPr lang="en-US"/>
                    </a:p>
                  </a:txBody>
                  <a:tcPr/>
                </a:tc>
                <a:extLst>
                  <a:ext uri="{0D108BD9-81ED-4DB2-BD59-A6C34878D82A}">
                    <a16:rowId xmlns:a16="http://schemas.microsoft.com/office/drawing/2014/main" val="10000"/>
                  </a:ext>
                </a:extLst>
              </a:tr>
              <a:tr h="336013">
                <a:tc>
                  <a:txBody>
                    <a:bodyPr/>
                    <a:lstStyle/>
                    <a:p>
                      <a:pPr marL="0" marR="0" lvl="0" indent="0" algn="ctr" rtl="0">
                        <a:spcBef>
                          <a:spcPts val="0"/>
                        </a:spcBef>
                        <a:buSzPct val="25000"/>
                        <a:buNone/>
                      </a:pPr>
                      <a:r>
                        <a:rPr lang="en-US" sz="1050" b="1" u="none" strike="noStrike" cap="none" dirty="0">
                          <a:solidFill>
                            <a:schemeClr val="tx1"/>
                          </a:solidFill>
                        </a:rPr>
                        <a:t>Pip</a:t>
                      </a:r>
                      <a:r>
                        <a:rPr lang="en-US" sz="1200" b="1" u="none" strike="noStrike" cap="none" baseline="0" dirty="0">
                          <a:solidFill>
                            <a:schemeClr val="tx1"/>
                          </a:solidFill>
                        </a:rPr>
                        <a:t> </a:t>
                      </a:r>
                      <a:endParaRPr lang="en-US" sz="1200" b="1" u="none" strike="noStrike" cap="none" dirty="0">
                        <a:solidFill>
                          <a:schemeClr val="tx1"/>
                        </a:solidFill>
                      </a:endParaRPr>
                    </a:p>
                  </a:txBody>
                  <a:tcPr marL="91450" marR="91450" marT="45725" marB="45725"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b="0" i="0" u="none" strike="noStrike" cap="none" dirty="0">
                          <a:solidFill>
                            <a:schemeClr val="dk1"/>
                          </a:solidFill>
                          <a:effectLst/>
                          <a:latin typeface="Calibri"/>
                          <a:ea typeface="Calibri"/>
                          <a:cs typeface="Calibri"/>
                          <a:sym typeface="Arial"/>
                        </a:rPr>
                        <a:t>The hero, protagonist and narrator of </a:t>
                      </a:r>
                      <a:r>
                        <a:rPr lang="en-GB" sz="1050" b="0" i="1" u="none" strike="noStrike" cap="none" dirty="0">
                          <a:solidFill>
                            <a:schemeClr val="dk1"/>
                          </a:solidFill>
                          <a:effectLst/>
                          <a:latin typeface="Calibri"/>
                          <a:ea typeface="Calibri"/>
                          <a:cs typeface="Calibri"/>
                          <a:sym typeface="Arial"/>
                        </a:rPr>
                        <a:t>Great Expectations </a:t>
                      </a:r>
                      <a:r>
                        <a:rPr lang="en-GB" sz="1050" b="0" i="0" u="none" strike="noStrike" cap="none" dirty="0">
                          <a:solidFill>
                            <a:schemeClr val="dk1"/>
                          </a:solidFill>
                          <a:effectLst/>
                          <a:latin typeface="Calibri"/>
                          <a:ea typeface="Calibri"/>
                          <a:cs typeface="Calibri"/>
                          <a:sym typeface="Arial"/>
                        </a:rPr>
                        <a:t>who starts as an orphan and receives a large and unexpected fortune. (victimised, lonely, naïve)</a:t>
                      </a:r>
                    </a:p>
                  </a:txBody>
                  <a:tcPr marL="91450" marR="91450" marT="45725" marB="45725"/>
                </a:tc>
                <a:extLst>
                  <a:ext uri="{0D108BD9-81ED-4DB2-BD59-A6C34878D82A}">
                    <a16:rowId xmlns:a16="http://schemas.microsoft.com/office/drawing/2014/main" val="10001"/>
                  </a:ext>
                </a:extLst>
              </a:tr>
              <a:tr h="351071">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sz="1050" b="1" u="none" strike="noStrike" cap="none" dirty="0">
                          <a:solidFill>
                            <a:schemeClr val="tx1"/>
                          </a:solidFill>
                        </a:rPr>
                        <a:t>Magwitch</a:t>
                      </a:r>
                      <a:r>
                        <a:rPr lang="en-US" sz="1050" b="1" u="none" strike="noStrike" cap="none" baseline="0" dirty="0">
                          <a:solidFill>
                            <a:schemeClr val="tx1"/>
                          </a:solidFill>
                        </a:rPr>
                        <a:t> </a:t>
                      </a:r>
                      <a:endParaRPr lang="en-US" sz="1050" b="1" u="none" strike="noStrike" cap="none" dirty="0">
                        <a:solidFill>
                          <a:schemeClr val="tx1"/>
                        </a:solidFill>
                      </a:endParaRPr>
                    </a:p>
                  </a:txBody>
                  <a:tcPr marL="91450" marR="91450" marT="45725" marB="45725"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b="0" i="0" u="none" strike="noStrike" cap="none" dirty="0">
                          <a:solidFill>
                            <a:schemeClr val="dk1"/>
                          </a:solidFill>
                          <a:effectLst/>
                          <a:latin typeface="Calibri"/>
                          <a:ea typeface="Calibri"/>
                          <a:cs typeface="Calibri"/>
                          <a:sym typeface="Arial"/>
                        </a:rPr>
                        <a:t>A fearsome criminal, Magwitch escapes from prison at the beginning of </a:t>
                      </a:r>
                      <a:r>
                        <a:rPr lang="en-GB" sz="1050" b="0" i="1" u="none" strike="noStrike" cap="none" dirty="0">
                          <a:solidFill>
                            <a:schemeClr val="dk1"/>
                          </a:solidFill>
                          <a:effectLst/>
                          <a:latin typeface="Calibri"/>
                          <a:ea typeface="Calibri"/>
                          <a:cs typeface="Calibri"/>
                          <a:sym typeface="Arial"/>
                        </a:rPr>
                        <a:t>Great Expectations</a:t>
                      </a:r>
                      <a:r>
                        <a:rPr lang="en-GB" sz="1050" b="0" i="0" u="none" strike="noStrike" cap="none" dirty="0">
                          <a:solidFill>
                            <a:schemeClr val="dk1"/>
                          </a:solidFill>
                          <a:effectLst/>
                          <a:latin typeface="Calibri"/>
                          <a:ea typeface="Calibri"/>
                          <a:cs typeface="Calibri"/>
                          <a:sym typeface="Arial"/>
                        </a:rPr>
                        <a:t> and later becomes Pip’s secret sponsor. (rough, complicated, generous)</a:t>
                      </a:r>
                    </a:p>
                  </a:txBody>
                  <a:tcPr marL="91450" marR="91450" marT="45725" marB="45725"/>
                </a:tc>
                <a:extLst>
                  <a:ext uri="{0D108BD9-81ED-4DB2-BD59-A6C34878D82A}">
                    <a16:rowId xmlns:a16="http://schemas.microsoft.com/office/drawing/2014/main" val="10003"/>
                  </a:ext>
                </a:extLst>
              </a:tr>
              <a:tr h="331409">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sz="1050" b="1" u="none" strike="noStrike" cap="none" dirty="0">
                          <a:solidFill>
                            <a:schemeClr val="tx1"/>
                          </a:solidFill>
                        </a:rPr>
                        <a:t>Estella </a:t>
                      </a:r>
                    </a:p>
                  </a:txBody>
                  <a:tcPr marL="91450" marR="91450" marT="45725" marB="45725"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b="0" i="0" u="none" strike="noStrike" cap="none" dirty="0">
                          <a:solidFill>
                            <a:schemeClr val="dk1"/>
                          </a:solidFill>
                          <a:effectLst/>
                          <a:latin typeface="Calibri"/>
                          <a:ea typeface="Calibri"/>
                          <a:cs typeface="Calibri"/>
                          <a:sym typeface="Arial"/>
                        </a:rPr>
                        <a:t>Miss Havisham’s beautiful adopted daughter, Estella is Pip’s unachievable dream throughout the story (beautiful, arrogant, cold)</a:t>
                      </a:r>
                    </a:p>
                  </a:txBody>
                  <a:tcPr marL="91450" marR="91450" marT="45725" marB="45725"/>
                </a:tc>
                <a:extLst>
                  <a:ext uri="{0D108BD9-81ED-4DB2-BD59-A6C34878D82A}">
                    <a16:rowId xmlns:a16="http://schemas.microsoft.com/office/drawing/2014/main" val="10004"/>
                  </a:ext>
                </a:extLst>
              </a:tr>
              <a:tr h="471170">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sz="1050" b="1" u="none" strike="noStrike" cap="none" dirty="0">
                          <a:solidFill>
                            <a:schemeClr val="tx1"/>
                          </a:solidFill>
                        </a:rPr>
                        <a:t>Miss Havisham</a:t>
                      </a:r>
                      <a:r>
                        <a:rPr lang="en-US" sz="1050" b="1" u="none" strike="noStrike" cap="none" baseline="0" dirty="0">
                          <a:solidFill>
                            <a:schemeClr val="tx1"/>
                          </a:solidFill>
                        </a:rPr>
                        <a:t> </a:t>
                      </a:r>
                      <a:endParaRPr lang="en-US" sz="1050" b="1" u="none" strike="noStrike" cap="none" dirty="0">
                        <a:solidFill>
                          <a:schemeClr val="tx1"/>
                        </a:solidFill>
                      </a:endParaRPr>
                    </a:p>
                  </a:txBody>
                  <a:tcPr marL="91450" marR="91450" marT="45725" marB="45725" anchor="ctr"/>
                </a:tc>
                <a:tc>
                  <a:txBody>
                    <a:bodyPr/>
                    <a:lstStyle/>
                    <a:p>
                      <a:r>
                        <a:rPr lang="en-GB" sz="1050" b="0" i="0" u="none" strike="noStrike" cap="none" dirty="0">
                          <a:solidFill>
                            <a:schemeClr val="dk1"/>
                          </a:solidFill>
                          <a:effectLst/>
                          <a:latin typeface="Calibri"/>
                          <a:ea typeface="Calibri"/>
                          <a:cs typeface="Calibri"/>
                          <a:sym typeface="Arial"/>
                        </a:rPr>
                        <a:t>The old woman who lives in </a:t>
                      </a:r>
                      <a:r>
                        <a:rPr lang="en-GB" sz="1050" b="0" i="0" u="none" strike="noStrike" cap="none" dirty="0" err="1">
                          <a:solidFill>
                            <a:schemeClr val="dk1"/>
                          </a:solidFill>
                          <a:effectLst/>
                          <a:latin typeface="Calibri"/>
                          <a:ea typeface="Calibri"/>
                          <a:cs typeface="Calibri"/>
                          <a:sym typeface="Arial"/>
                        </a:rPr>
                        <a:t>Satis</a:t>
                      </a:r>
                      <a:r>
                        <a:rPr lang="en-GB" sz="1050" b="0" i="0" u="none" strike="noStrike" cap="none" dirty="0">
                          <a:solidFill>
                            <a:schemeClr val="dk1"/>
                          </a:solidFill>
                          <a:effectLst/>
                          <a:latin typeface="Calibri"/>
                          <a:ea typeface="Calibri"/>
                          <a:cs typeface="Calibri"/>
                          <a:sym typeface="Arial"/>
                        </a:rPr>
                        <a:t> House. As a young woman, Miss Havisham was deserted by her fiancé minutes before her wedding, and now she hates all men. (bitter, manipulative, vengeful)</a:t>
                      </a:r>
                      <a:endParaRPr lang="en-GB" sz="1050" dirty="0"/>
                    </a:p>
                  </a:txBody>
                  <a:tcPr marL="91450" marR="91450" marT="45725" marB="45725"/>
                </a:tc>
                <a:extLst>
                  <a:ext uri="{0D108BD9-81ED-4DB2-BD59-A6C34878D82A}">
                    <a16:rowId xmlns:a16="http://schemas.microsoft.com/office/drawing/2014/main" val="10005"/>
                  </a:ext>
                </a:extLst>
              </a:tr>
            </a:tbl>
          </a:graphicData>
        </a:graphic>
      </p:graphicFrame>
      <p:graphicFrame>
        <p:nvGraphicFramePr>
          <p:cNvPr id="9" name="Shape 91"/>
          <p:cNvGraphicFramePr/>
          <p:nvPr>
            <p:extLst>
              <p:ext uri="{D42A27DB-BD31-4B8C-83A1-F6EECF244321}">
                <p14:modId xmlns:p14="http://schemas.microsoft.com/office/powerpoint/2010/main" val="3632122056"/>
              </p:ext>
            </p:extLst>
          </p:nvPr>
        </p:nvGraphicFramePr>
        <p:xfrm>
          <a:off x="4296934" y="2499443"/>
          <a:ext cx="4781772" cy="4342638"/>
        </p:xfrm>
        <a:graphic>
          <a:graphicData uri="http://schemas.openxmlformats.org/drawingml/2006/table">
            <a:tbl>
              <a:tblPr firstRow="1" bandRow="1">
                <a:noFill/>
                <a:tableStyleId>{B156D9F0-F465-4B5A-95C2-3F218149D2F7}</a:tableStyleId>
              </a:tblPr>
              <a:tblGrid>
                <a:gridCol w="4781772">
                  <a:extLst>
                    <a:ext uri="{9D8B030D-6E8A-4147-A177-3AD203B41FA5}">
                      <a16:colId xmlns:a16="http://schemas.microsoft.com/office/drawing/2014/main" val="20000"/>
                    </a:ext>
                  </a:extLst>
                </a:gridCol>
              </a:tblGrid>
              <a:tr h="283662">
                <a:tc>
                  <a:txBody>
                    <a:bodyPr/>
                    <a:lstStyle/>
                    <a:p>
                      <a:pPr marL="0" marR="0" lvl="0" indent="0" algn="ctr" rtl="0">
                        <a:spcBef>
                          <a:spcPts val="0"/>
                        </a:spcBef>
                        <a:buSzPct val="25000"/>
                        <a:buNone/>
                      </a:pPr>
                      <a:r>
                        <a:rPr lang="en-US" sz="1050" b="1" i="1" dirty="0">
                          <a:solidFill>
                            <a:srgbClr val="FFFFFF"/>
                          </a:solidFill>
                        </a:rPr>
                        <a:t>Subject</a:t>
                      </a:r>
                      <a:r>
                        <a:rPr lang="en-US" sz="1050" b="1" i="1" baseline="0" dirty="0">
                          <a:solidFill>
                            <a:srgbClr val="FFFFFF"/>
                          </a:solidFill>
                        </a:rPr>
                        <a:t> Terminology</a:t>
                      </a:r>
                      <a:endParaRPr lang="en-US" sz="1050" b="1" i="1" dirty="0">
                        <a:solidFill>
                          <a:srgbClr val="FFFFFF"/>
                        </a:solidFill>
                      </a:endParaRPr>
                    </a:p>
                  </a:txBody>
                  <a:tcPr marL="91450" marR="91450" marT="45725" marB="45725">
                    <a:solidFill>
                      <a:srgbClr val="000000"/>
                    </a:solidFill>
                  </a:tcPr>
                </a:tc>
                <a:extLst>
                  <a:ext uri="{0D108BD9-81ED-4DB2-BD59-A6C34878D82A}">
                    <a16:rowId xmlns:a16="http://schemas.microsoft.com/office/drawing/2014/main" val="10000"/>
                  </a:ext>
                </a:extLst>
              </a:tr>
              <a:tr h="257876">
                <a:tc>
                  <a:txBody>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lang="en-GB" sz="900" b="1" i="0" u="none" strike="noStrike" cap="none" dirty="0">
                          <a:solidFill>
                            <a:schemeClr val="dk1"/>
                          </a:solidFill>
                          <a:effectLst/>
                          <a:latin typeface="Calibri"/>
                          <a:ea typeface="Calibri"/>
                          <a:cs typeface="Calibri"/>
                          <a:sym typeface="Arial"/>
                        </a:rPr>
                        <a:t>Exposition</a:t>
                      </a:r>
                      <a:r>
                        <a:rPr lang="en-GB" sz="900" b="0" i="0" u="none" strike="noStrike" cap="none" dirty="0">
                          <a:solidFill>
                            <a:schemeClr val="dk1"/>
                          </a:solidFill>
                          <a:effectLst/>
                          <a:latin typeface="Calibri"/>
                          <a:ea typeface="Calibri"/>
                          <a:cs typeface="Calibri"/>
                          <a:sym typeface="Arial"/>
                        </a:rPr>
                        <a:t>: a detailed explanation  of characters and their backgrounds at the beginning of a text</a:t>
                      </a:r>
                    </a:p>
                  </a:txBody>
                  <a:tcPr marL="91450" marR="91450" marT="45725" marB="45725" anchor="ctr">
                    <a:solidFill>
                      <a:srgbClr val="FFFF00">
                        <a:alpha val="0"/>
                      </a:srgbClr>
                    </a:solidFill>
                  </a:tcPr>
                </a:tc>
                <a:extLst>
                  <a:ext uri="{0D108BD9-81ED-4DB2-BD59-A6C34878D82A}">
                    <a16:rowId xmlns:a16="http://schemas.microsoft.com/office/drawing/2014/main" val="10003"/>
                  </a:ext>
                </a:extLst>
              </a:tr>
              <a:tr h="257876">
                <a:tc>
                  <a:txBody>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lang="en-GB" sz="900" b="1" i="0" u="none" strike="noStrike" cap="none" dirty="0">
                          <a:solidFill>
                            <a:schemeClr val="dk1"/>
                          </a:solidFill>
                          <a:effectLst/>
                          <a:latin typeface="Calibri"/>
                          <a:ea typeface="Calibri"/>
                          <a:cs typeface="Calibri"/>
                          <a:sym typeface="Arial"/>
                        </a:rPr>
                        <a:t>Benefactor: </a:t>
                      </a:r>
                      <a:r>
                        <a:rPr lang="en-GB" sz="900" b="0" i="0" u="none" strike="noStrike" cap="none" dirty="0">
                          <a:solidFill>
                            <a:schemeClr val="dk1"/>
                          </a:solidFill>
                          <a:effectLst/>
                          <a:latin typeface="Calibri"/>
                          <a:ea typeface="Calibri"/>
                          <a:cs typeface="Calibri"/>
                          <a:sym typeface="Arial"/>
                        </a:rPr>
                        <a:t>a sponsor</a:t>
                      </a:r>
                    </a:p>
                  </a:txBody>
                  <a:tcPr marL="91450" marR="91450" marT="45725" marB="45725" anchor="ctr"/>
                </a:tc>
                <a:extLst>
                  <a:ext uri="{0D108BD9-81ED-4DB2-BD59-A6C34878D82A}">
                    <a16:rowId xmlns:a16="http://schemas.microsoft.com/office/drawing/2014/main" val="10008"/>
                  </a:ext>
                </a:extLst>
              </a:tr>
              <a:tr h="667431">
                <a:tc>
                  <a:txBody>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lang="en-GB" sz="900" b="1" dirty="0">
                          <a:solidFill>
                            <a:schemeClr val="tx1"/>
                          </a:solidFill>
                        </a:rPr>
                        <a:t>Grotesque: </a:t>
                      </a:r>
                      <a:r>
                        <a:rPr lang="en-US" sz="900" b="0" i="0" u="none" strike="noStrike" cap="none" dirty="0">
                          <a:solidFill>
                            <a:schemeClr val="dk1"/>
                          </a:solidFill>
                          <a:effectLst/>
                          <a:latin typeface="Calibri"/>
                          <a:ea typeface="Calibri"/>
                          <a:cs typeface="Calibri"/>
                          <a:sym typeface="Arial"/>
                        </a:rPr>
                        <a:t>focuses on the human body, and all the ways that it can be distorted or exaggerated: its aim is to make us feel both</a:t>
                      </a:r>
                      <a:r>
                        <a:rPr lang="en-US" sz="900" b="0" i="0" u="none" strike="noStrike" cap="none" baseline="0" dirty="0">
                          <a:solidFill>
                            <a:schemeClr val="dk1"/>
                          </a:solidFill>
                          <a:effectLst/>
                          <a:latin typeface="Calibri"/>
                          <a:ea typeface="Calibri"/>
                          <a:cs typeface="Calibri"/>
                          <a:sym typeface="Arial"/>
                        </a:rPr>
                        <a:t> empathy and disgust at the same time. </a:t>
                      </a:r>
                      <a:endParaRPr lang="en-GB" sz="300" b="0" dirty="0">
                        <a:solidFill>
                          <a:schemeClr val="tx1"/>
                        </a:solidFill>
                      </a:endParaRPr>
                    </a:p>
                  </a:txBody>
                  <a:tcPr marL="91450" marR="91450" marT="45725" marB="45725" anchor="ctr"/>
                </a:tc>
                <a:extLst>
                  <a:ext uri="{0D108BD9-81ED-4DB2-BD59-A6C34878D82A}">
                    <a16:rowId xmlns:a16="http://schemas.microsoft.com/office/drawing/2014/main" val="10011"/>
                  </a:ext>
                </a:extLst>
              </a:tr>
              <a:tr h="551358">
                <a:tc>
                  <a:txBody>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lang="en-GB" sz="900" b="1" dirty="0">
                          <a:solidFill>
                            <a:schemeClr val="tx1"/>
                          </a:solidFill>
                        </a:rPr>
                        <a:t>Bildungsroman:</a:t>
                      </a:r>
                      <a:r>
                        <a:rPr lang="en-GB" sz="900" b="1" baseline="0" dirty="0">
                          <a:solidFill>
                            <a:schemeClr val="tx1"/>
                          </a:solidFill>
                        </a:rPr>
                        <a:t> </a:t>
                      </a:r>
                      <a:r>
                        <a:rPr lang="en-GB" sz="900" b="0" baseline="0" dirty="0">
                          <a:solidFill>
                            <a:schemeClr val="tx1"/>
                          </a:solidFill>
                        </a:rPr>
                        <a:t>a coming of age novel which focuses on the  development of the protagonist from youth to adulthood</a:t>
                      </a:r>
                      <a:endParaRPr lang="en-GB" sz="900" b="0" dirty="0">
                        <a:solidFill>
                          <a:schemeClr val="tx1"/>
                        </a:solidFill>
                      </a:endParaRPr>
                    </a:p>
                  </a:txBody>
                  <a:tcPr marL="91450" marR="91450" marT="45725" marB="45725" anchor="ctr">
                    <a:solidFill>
                      <a:srgbClr val="FFFF00">
                        <a:alpha val="0"/>
                      </a:srgbClr>
                    </a:solidFill>
                  </a:tcPr>
                </a:tc>
                <a:extLst>
                  <a:ext uri="{0D108BD9-81ED-4DB2-BD59-A6C34878D82A}">
                    <a16:rowId xmlns:a16="http://schemas.microsoft.com/office/drawing/2014/main" val="10012"/>
                  </a:ext>
                </a:extLst>
              </a:tr>
              <a:tr h="397007">
                <a:tc>
                  <a:txBody>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lang="en-GB" sz="900" b="1" dirty="0">
                          <a:solidFill>
                            <a:schemeClr val="tx1"/>
                          </a:solidFill>
                        </a:rPr>
                        <a:t>Patriarchal</a:t>
                      </a:r>
                      <a:r>
                        <a:rPr lang="en-GB" sz="1000" b="1" dirty="0">
                          <a:solidFill>
                            <a:schemeClr val="tx1"/>
                          </a:solidFill>
                        </a:rPr>
                        <a:t>: </a:t>
                      </a:r>
                      <a:r>
                        <a:rPr lang="en-GB" sz="900" b="0" dirty="0">
                          <a:solidFill>
                            <a:schemeClr val="tx1"/>
                          </a:solidFill>
                        </a:rPr>
                        <a:t>relating</a:t>
                      </a:r>
                      <a:r>
                        <a:rPr lang="en-GB" sz="900" b="0" baseline="0" dirty="0">
                          <a:solidFill>
                            <a:schemeClr val="tx1"/>
                          </a:solidFill>
                        </a:rPr>
                        <a:t> to a system/ society where men dominate </a:t>
                      </a:r>
                      <a:endParaRPr lang="en-GB" sz="900" b="0" dirty="0">
                        <a:solidFill>
                          <a:schemeClr val="tx1"/>
                        </a:solidFill>
                      </a:endParaRPr>
                    </a:p>
                  </a:txBody>
                  <a:tcPr marL="91450" marR="91450" marT="45725" marB="45725" anchor="ctr"/>
                </a:tc>
                <a:extLst>
                  <a:ext uri="{0D108BD9-81ED-4DB2-BD59-A6C34878D82A}">
                    <a16:rowId xmlns:a16="http://schemas.microsoft.com/office/drawing/2014/main" val="10013"/>
                  </a:ext>
                </a:extLst>
              </a:tr>
              <a:tr h="257876">
                <a:tc>
                  <a:txBody>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lang="en-GB" sz="900" b="1" dirty="0">
                          <a:solidFill>
                            <a:schemeClr val="tx1"/>
                          </a:solidFill>
                        </a:rPr>
                        <a:t>Protagonist:</a:t>
                      </a:r>
                      <a:r>
                        <a:rPr lang="en-GB" sz="900" b="1" baseline="0" dirty="0">
                          <a:solidFill>
                            <a:schemeClr val="tx1"/>
                          </a:solidFill>
                        </a:rPr>
                        <a:t> </a:t>
                      </a:r>
                      <a:r>
                        <a:rPr lang="en-GB" sz="900" b="0" baseline="0" dirty="0">
                          <a:solidFill>
                            <a:schemeClr val="tx1"/>
                          </a:solidFill>
                        </a:rPr>
                        <a:t>the leading character in the novel</a:t>
                      </a:r>
                      <a:endParaRPr lang="en-GB" sz="900" b="0" dirty="0">
                        <a:solidFill>
                          <a:schemeClr val="tx1"/>
                        </a:solidFill>
                      </a:endParaRPr>
                    </a:p>
                  </a:txBody>
                  <a:tcPr marL="91450" marR="91450" marT="45725" marB="45725" anchor="ctr"/>
                </a:tc>
                <a:extLst>
                  <a:ext uri="{0D108BD9-81ED-4DB2-BD59-A6C34878D82A}">
                    <a16:rowId xmlns:a16="http://schemas.microsoft.com/office/drawing/2014/main" val="10014"/>
                  </a:ext>
                </a:extLst>
              </a:tr>
              <a:tr h="407853">
                <a:tc>
                  <a:txBody>
                    <a:bodyPr/>
                    <a:lstStyle/>
                    <a:p>
                      <a:pPr marL="0" marR="0" lvl="0" indent="0" algn="l" rtl="0">
                        <a:spcBef>
                          <a:spcPts val="0"/>
                        </a:spcBef>
                        <a:buSzPct val="25000"/>
                        <a:buNone/>
                      </a:pPr>
                      <a:r>
                        <a:rPr lang="en-GB" sz="900" b="1" dirty="0">
                          <a:solidFill>
                            <a:schemeClr val="tx1"/>
                          </a:solidFill>
                        </a:rPr>
                        <a:t>Social Class: </a:t>
                      </a:r>
                      <a:r>
                        <a:rPr lang="en-GB" sz="900" b="0" dirty="0">
                          <a:solidFill>
                            <a:schemeClr val="tx1"/>
                          </a:solidFill>
                        </a:rPr>
                        <a:t>a section of society</a:t>
                      </a:r>
                      <a:r>
                        <a:rPr lang="en-GB" sz="900" b="0" baseline="0" dirty="0">
                          <a:solidFill>
                            <a:schemeClr val="tx1"/>
                          </a:solidFill>
                        </a:rPr>
                        <a:t> based on social and economic background</a:t>
                      </a:r>
                      <a:endParaRPr sz="900" b="0" dirty="0">
                        <a:solidFill>
                          <a:schemeClr val="tx1"/>
                        </a:solidFill>
                      </a:endParaRPr>
                    </a:p>
                  </a:txBody>
                  <a:tcPr marL="91450" marR="91450" marT="45725" marB="45725" anchor="ctr"/>
                </a:tc>
                <a:extLst>
                  <a:ext uri="{0D108BD9-81ED-4DB2-BD59-A6C34878D82A}">
                    <a16:rowId xmlns:a16="http://schemas.microsoft.com/office/drawing/2014/main" val="10015"/>
                  </a:ext>
                </a:extLst>
              </a:tr>
              <a:tr h="609713">
                <a:tc>
                  <a:txBody>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lang="en-GB" sz="900" b="1" i="0" dirty="0">
                          <a:solidFill>
                            <a:schemeClr val="tx1"/>
                          </a:solidFill>
                        </a:rPr>
                        <a:t>Narrative Perspective: </a:t>
                      </a:r>
                      <a:r>
                        <a:rPr lang="en-GB" sz="900" b="0" i="0" dirty="0">
                          <a:solidFill>
                            <a:schemeClr val="tx1"/>
                          </a:solidFill>
                        </a:rPr>
                        <a:t>the point of view from which the story</a:t>
                      </a:r>
                      <a:r>
                        <a:rPr lang="en-GB" sz="900" b="0" i="0" baseline="0" dirty="0">
                          <a:solidFill>
                            <a:schemeClr val="tx1"/>
                          </a:solidFill>
                        </a:rPr>
                        <a:t> is told. In the case of Great Expectations, Pip is the narrator so there is a ‘First Person Narrative’ </a:t>
                      </a:r>
                      <a:endParaRPr lang="en-GB" sz="900" b="0" i="0" dirty="0">
                        <a:solidFill>
                          <a:schemeClr val="tx1"/>
                        </a:solidFill>
                      </a:endParaRPr>
                    </a:p>
                  </a:txBody>
                  <a:tcPr marL="91450" marR="91450" marT="45725" marB="45725" anchor="ctr"/>
                </a:tc>
                <a:extLst>
                  <a:ext uri="{0D108BD9-81ED-4DB2-BD59-A6C34878D82A}">
                    <a16:rowId xmlns:a16="http://schemas.microsoft.com/office/drawing/2014/main" val="10016"/>
                  </a:ext>
                </a:extLst>
              </a:tr>
              <a:tr h="651986">
                <a:tc>
                  <a:txBody>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lang="en-GB" sz="900" b="1" i="0" dirty="0">
                          <a:solidFill>
                            <a:schemeClr val="tx1"/>
                          </a:solidFill>
                        </a:rPr>
                        <a:t>Serialisation: </a:t>
                      </a:r>
                      <a:r>
                        <a:rPr lang="en-GB" sz="900" b="0" i="0" dirty="0">
                          <a:solidFill>
                            <a:schemeClr val="tx1"/>
                          </a:solidFill>
                        </a:rPr>
                        <a:t>when stories were released</a:t>
                      </a:r>
                      <a:r>
                        <a:rPr lang="en-GB" sz="900" b="0" i="0" baseline="0" dirty="0">
                          <a:solidFill>
                            <a:schemeClr val="tx1"/>
                          </a:solidFill>
                        </a:rPr>
                        <a:t> in a series of weekly instalments instead of as a whole novel – they were serialised. </a:t>
                      </a:r>
                      <a:endParaRPr lang="en-GB" sz="900" b="0" i="0" dirty="0">
                        <a:solidFill>
                          <a:schemeClr val="tx1"/>
                        </a:solidFill>
                      </a:endParaRPr>
                    </a:p>
                  </a:txBody>
                  <a:tcPr marL="91450" marR="91450" marT="45725" marB="45725" anchor="ctr"/>
                </a:tc>
                <a:extLst>
                  <a:ext uri="{0D108BD9-81ED-4DB2-BD59-A6C34878D82A}">
                    <a16:rowId xmlns:a16="http://schemas.microsoft.com/office/drawing/2014/main" val="1452446807"/>
                  </a:ext>
                </a:extLst>
              </a:tr>
            </a:tbl>
          </a:graphicData>
        </a:graphic>
      </p:graphicFrame>
      <p:pic>
        <p:nvPicPr>
          <p:cNvPr id="3" name="Picture 2"/>
          <p:cNvPicPr>
            <a:picLocks noChangeAspect="1"/>
          </p:cNvPicPr>
          <p:nvPr/>
        </p:nvPicPr>
        <p:blipFill>
          <a:blip r:embed="rId3"/>
          <a:stretch>
            <a:fillRect/>
          </a:stretch>
        </p:blipFill>
        <p:spPr>
          <a:xfrm>
            <a:off x="65295" y="4569821"/>
            <a:ext cx="4210885" cy="228817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036" y="404664"/>
            <a:ext cx="7776864" cy="315471"/>
          </a:xfrm>
          <a:prstGeom prst="rect">
            <a:avLst/>
          </a:prstGeom>
          <a:noFill/>
        </p:spPr>
        <p:txBody>
          <a:bodyPr wrap="square" rtlCol="0">
            <a:spAutoFit/>
          </a:bodyPr>
          <a:lstStyle/>
          <a:p>
            <a:pPr algn="just"/>
            <a:endParaRPr lang="en-GB" sz="650" dirty="0"/>
          </a:p>
          <a:p>
            <a:pPr algn="just"/>
            <a:endParaRPr lang="en-GB" sz="800" dirty="0"/>
          </a:p>
        </p:txBody>
      </p:sp>
      <p:graphicFrame>
        <p:nvGraphicFramePr>
          <p:cNvPr id="6" name="Shape 91"/>
          <p:cNvGraphicFramePr/>
          <p:nvPr>
            <p:extLst>
              <p:ext uri="{D42A27DB-BD31-4B8C-83A1-F6EECF244321}">
                <p14:modId xmlns:p14="http://schemas.microsoft.com/office/powerpoint/2010/main" val="259943534"/>
              </p:ext>
            </p:extLst>
          </p:nvPr>
        </p:nvGraphicFramePr>
        <p:xfrm>
          <a:off x="4588104" y="2132855"/>
          <a:ext cx="4555896" cy="4680519"/>
        </p:xfrm>
        <a:graphic>
          <a:graphicData uri="http://schemas.openxmlformats.org/drawingml/2006/table">
            <a:tbl>
              <a:tblPr firstRow="1" bandRow="1">
                <a:noFill/>
                <a:tableStyleId>{B156D9F0-F465-4B5A-95C2-3F218149D2F7}</a:tableStyleId>
              </a:tblPr>
              <a:tblGrid>
                <a:gridCol w="2277948">
                  <a:extLst>
                    <a:ext uri="{9D8B030D-6E8A-4147-A177-3AD203B41FA5}">
                      <a16:colId xmlns:a16="http://schemas.microsoft.com/office/drawing/2014/main" val="20000"/>
                    </a:ext>
                  </a:extLst>
                </a:gridCol>
                <a:gridCol w="2277948">
                  <a:extLst>
                    <a:ext uri="{9D8B030D-6E8A-4147-A177-3AD203B41FA5}">
                      <a16:colId xmlns:a16="http://schemas.microsoft.com/office/drawing/2014/main" val="64832353"/>
                    </a:ext>
                  </a:extLst>
                </a:gridCol>
              </a:tblGrid>
              <a:tr h="279313">
                <a:tc>
                  <a:txBody>
                    <a:bodyPr/>
                    <a:lstStyle/>
                    <a:p>
                      <a:pPr marL="0" marR="0" lvl="0" indent="0" algn="ctr" rtl="0">
                        <a:spcBef>
                          <a:spcPts val="0"/>
                        </a:spcBef>
                        <a:buSzPct val="25000"/>
                        <a:buNone/>
                      </a:pPr>
                      <a:r>
                        <a:rPr lang="en-US" sz="1050" b="1" i="1" dirty="0">
                          <a:solidFill>
                            <a:srgbClr val="FFFFFF"/>
                          </a:solidFill>
                        </a:rPr>
                        <a:t>Techniques </a:t>
                      </a:r>
                    </a:p>
                  </a:txBody>
                  <a:tcPr marL="91450" marR="91450" marT="45725" marB="45725">
                    <a:solidFill>
                      <a:srgbClr val="000000"/>
                    </a:solidFill>
                  </a:tcPr>
                </a:tc>
                <a:tc>
                  <a:txBody>
                    <a:bodyPr/>
                    <a:lstStyle/>
                    <a:p>
                      <a:pPr marL="0" marR="0" lvl="0" indent="0" algn="ctr" rtl="0">
                        <a:spcBef>
                          <a:spcPts val="0"/>
                        </a:spcBef>
                        <a:buSzPct val="25000"/>
                        <a:buNone/>
                      </a:pPr>
                      <a:r>
                        <a:rPr lang="en-US" sz="1050" b="1" i="1" dirty="0">
                          <a:solidFill>
                            <a:srgbClr val="FFFFFF"/>
                          </a:solidFill>
                        </a:rPr>
                        <a:t>Examples</a:t>
                      </a:r>
                    </a:p>
                  </a:txBody>
                  <a:tcPr marL="91450" marR="91450" marT="45725" marB="45725">
                    <a:solidFill>
                      <a:srgbClr val="000000"/>
                    </a:solidFill>
                  </a:tcPr>
                </a:tc>
                <a:extLst>
                  <a:ext uri="{0D108BD9-81ED-4DB2-BD59-A6C34878D82A}">
                    <a16:rowId xmlns:a16="http://schemas.microsoft.com/office/drawing/2014/main" val="10000"/>
                  </a:ext>
                </a:extLst>
              </a:tr>
              <a:tr h="389341">
                <a:tc>
                  <a:txBody>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lang="en-GB" sz="900" b="1" dirty="0">
                          <a:solidFill>
                            <a:schemeClr val="tx1"/>
                          </a:solidFill>
                        </a:rPr>
                        <a:t>Simile:</a:t>
                      </a:r>
                      <a:r>
                        <a:rPr lang="en-GB" sz="900" b="1" baseline="0" dirty="0">
                          <a:solidFill>
                            <a:schemeClr val="tx1"/>
                          </a:solidFill>
                        </a:rPr>
                        <a:t> </a:t>
                      </a:r>
                      <a:r>
                        <a:rPr lang="en-GB" sz="800" b="0" baseline="0" dirty="0">
                          <a:solidFill>
                            <a:schemeClr val="tx1"/>
                          </a:solidFill>
                        </a:rPr>
                        <a:t>describing something by comparing it to something else (it must use ‘like’ or ‘as’)</a:t>
                      </a:r>
                      <a:endParaRPr lang="en-GB" sz="800" b="0" dirty="0">
                        <a:solidFill>
                          <a:schemeClr val="tx1"/>
                        </a:solidFill>
                      </a:endParaRPr>
                    </a:p>
                  </a:txBody>
                  <a:tcPr marL="91450" marR="91450" marT="45725" marB="45725" anchor="ctr"/>
                </a:tc>
                <a:tc>
                  <a:txBody>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lang="en-GB" sz="800" dirty="0">
                          <a:effectLst/>
                          <a:latin typeface="Calibri" panose="020F0502020204030204" pitchFamily="34" charset="0"/>
                          <a:ea typeface="Cambria" panose="02040503050406030204" pitchFamily="18" charset="0"/>
                        </a:rPr>
                        <a:t>‘So she sat, corpse-like, as we played at cards’</a:t>
                      </a:r>
                      <a:endParaRPr lang="en-GB" sz="800" b="0" dirty="0">
                        <a:solidFill>
                          <a:schemeClr val="tx1"/>
                        </a:solidFill>
                      </a:endParaRPr>
                    </a:p>
                  </a:txBody>
                  <a:tcPr marL="91450" marR="91450" marT="45725" marB="45725" anchor="ctr"/>
                </a:tc>
                <a:extLst>
                  <a:ext uri="{0D108BD9-81ED-4DB2-BD59-A6C34878D82A}">
                    <a16:rowId xmlns:a16="http://schemas.microsoft.com/office/drawing/2014/main" val="10001"/>
                  </a:ext>
                </a:extLst>
              </a:tr>
              <a:tr h="389341">
                <a:tc>
                  <a:txBody>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lang="en-GB" sz="900" b="1" i="0" u="none" strike="noStrike" cap="none" dirty="0">
                          <a:solidFill>
                            <a:schemeClr val="dk1"/>
                          </a:solidFill>
                          <a:effectLst/>
                          <a:latin typeface="Calibri"/>
                          <a:ea typeface="Calibri"/>
                          <a:cs typeface="Calibri"/>
                          <a:sym typeface="Arial"/>
                        </a:rPr>
                        <a:t>Metaphor</a:t>
                      </a:r>
                      <a:r>
                        <a:rPr lang="en-GB" sz="900" b="1" i="0" u="none" strike="noStrike" cap="none" baseline="0" dirty="0">
                          <a:solidFill>
                            <a:schemeClr val="dk1"/>
                          </a:solidFill>
                          <a:effectLst/>
                          <a:latin typeface="Calibri"/>
                          <a:ea typeface="Calibri"/>
                          <a:cs typeface="Calibri"/>
                          <a:sym typeface="Arial"/>
                        </a:rPr>
                        <a:t>: </a:t>
                      </a:r>
                      <a:r>
                        <a:rPr lang="en-GB" sz="800" b="0" i="0" u="none" strike="noStrike" cap="none" baseline="0" dirty="0">
                          <a:solidFill>
                            <a:schemeClr val="dk1"/>
                          </a:solidFill>
                          <a:effectLst/>
                          <a:latin typeface="Calibri"/>
                          <a:ea typeface="Calibri"/>
                          <a:cs typeface="Calibri"/>
                          <a:sym typeface="Arial"/>
                        </a:rPr>
                        <a:t>describing something by saying it is something else </a:t>
                      </a:r>
                      <a:endParaRPr lang="en-GB" sz="800" b="0" i="0" u="none" strike="noStrike" cap="none" dirty="0">
                        <a:solidFill>
                          <a:schemeClr val="dk1"/>
                        </a:solidFill>
                        <a:effectLst/>
                        <a:latin typeface="Calibri"/>
                        <a:ea typeface="Calibri"/>
                        <a:cs typeface="Calibri"/>
                        <a:sym typeface="Arial"/>
                      </a:endParaRPr>
                    </a:p>
                  </a:txBody>
                  <a:tcPr marL="91450" marR="91450" marT="45725" marB="45725" anchor="ctr"/>
                </a:tc>
                <a:tc>
                  <a:txBody>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lang="en-US" sz="800" b="0" i="0" u="none" strike="noStrike" cap="none" dirty="0">
                          <a:solidFill>
                            <a:schemeClr val="dk1"/>
                          </a:solidFill>
                          <a:effectLst/>
                          <a:latin typeface="Calibri"/>
                          <a:ea typeface="Calibri"/>
                          <a:cs typeface="Calibri"/>
                          <a:sym typeface="Arial"/>
                        </a:rPr>
                        <a:t>‘He put down his head, blew a cloud of smoke out of his nose, and vanished with a kick-up’</a:t>
                      </a:r>
                      <a:endParaRPr lang="en-GB" sz="800" b="0" i="0" u="none" strike="noStrike" cap="none" dirty="0">
                        <a:solidFill>
                          <a:schemeClr val="dk1"/>
                        </a:solidFill>
                        <a:effectLst/>
                        <a:latin typeface="Calibri"/>
                        <a:ea typeface="Calibri"/>
                        <a:cs typeface="Calibri"/>
                        <a:sym typeface="Arial"/>
                      </a:endParaRPr>
                    </a:p>
                  </a:txBody>
                  <a:tcPr marL="91450" marR="91450" marT="45725" marB="45725" anchor="ctr"/>
                </a:tc>
                <a:extLst>
                  <a:ext uri="{0D108BD9-81ED-4DB2-BD59-A6C34878D82A}">
                    <a16:rowId xmlns:a16="http://schemas.microsoft.com/office/drawing/2014/main" val="10004"/>
                  </a:ext>
                </a:extLst>
              </a:tr>
              <a:tr h="643251">
                <a:tc>
                  <a:txBody>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lang="en-GB" sz="900" b="1" i="0" u="none" strike="noStrike" cap="none" dirty="0">
                          <a:solidFill>
                            <a:schemeClr val="dk1"/>
                          </a:solidFill>
                          <a:effectLst/>
                          <a:latin typeface="Calibri"/>
                          <a:ea typeface="Calibri"/>
                          <a:cs typeface="Calibri"/>
                          <a:sym typeface="Arial"/>
                        </a:rPr>
                        <a:t>Imagery:</a:t>
                      </a:r>
                      <a:r>
                        <a:rPr lang="en-GB" sz="900" b="1" i="0" u="none" strike="noStrike" cap="none" baseline="0" dirty="0">
                          <a:solidFill>
                            <a:schemeClr val="dk1"/>
                          </a:solidFill>
                          <a:effectLst/>
                          <a:latin typeface="Calibri"/>
                          <a:ea typeface="Calibri"/>
                          <a:cs typeface="Calibri"/>
                          <a:sym typeface="Arial"/>
                        </a:rPr>
                        <a:t> </a:t>
                      </a:r>
                      <a:r>
                        <a:rPr lang="en-GB" sz="800" b="0" i="0" u="none" strike="noStrike" kern="1200" cap="none" baseline="0" dirty="0">
                          <a:solidFill>
                            <a:schemeClr val="dk1"/>
                          </a:solidFill>
                          <a:effectLst/>
                          <a:latin typeface="Calibri"/>
                          <a:ea typeface="Calibri"/>
                          <a:cs typeface="Calibri"/>
                          <a:sym typeface="Arial"/>
                        </a:rPr>
                        <a:t>a </a:t>
                      </a:r>
                      <a:r>
                        <a:rPr lang="en-GB" sz="800" b="0" i="0" u="none" strike="noStrike" kern="1200" cap="none" dirty="0">
                          <a:solidFill>
                            <a:schemeClr val="dk1"/>
                          </a:solidFill>
                          <a:effectLst/>
                          <a:latin typeface="Calibri"/>
                          <a:ea typeface="Calibri"/>
                          <a:cs typeface="Calibri"/>
                          <a:sym typeface="Arial"/>
                        </a:rPr>
                        <a:t>technique in which the author appeals to the senses i.e. seeing, hearing, touching.</a:t>
                      </a:r>
                      <a:endParaRPr lang="en-GB" sz="800" b="0" i="0" u="none" strike="noStrike" cap="none" dirty="0">
                        <a:solidFill>
                          <a:schemeClr val="dk1"/>
                        </a:solidFill>
                        <a:effectLst/>
                        <a:latin typeface="Calibri"/>
                        <a:ea typeface="Times New Roman" panose="02020603050405020304" pitchFamily="18" charset="0"/>
                        <a:cs typeface="Calibri"/>
                        <a:sym typeface="Arial"/>
                      </a:endParaRPr>
                    </a:p>
                  </a:txBody>
                  <a:tcPr marL="91450" marR="91450" marT="45725" marB="45725" anchor="ctr"/>
                </a:tc>
                <a:tc>
                  <a:txBody>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lang="en-US" sz="800" b="0" i="0" u="none" strike="noStrike" cap="none" dirty="0">
                          <a:solidFill>
                            <a:schemeClr val="dk1"/>
                          </a:solidFill>
                          <a:effectLst/>
                          <a:latin typeface="Calibri"/>
                          <a:ea typeface="Times New Roman" panose="02020603050405020304" pitchFamily="18" charset="0"/>
                          <a:cs typeface="Calibri"/>
                          <a:sym typeface="Arial"/>
                        </a:rPr>
                        <a:t>‘It was a rimy morning, and very damp. I had seen the damp lying on the outside of my little window, as if some goblin had been crying there all night.’</a:t>
                      </a:r>
                      <a:endParaRPr lang="en-GB" sz="800" b="0" i="0" u="none" strike="noStrike" cap="none" dirty="0">
                        <a:solidFill>
                          <a:schemeClr val="dk1"/>
                        </a:solidFill>
                        <a:effectLst/>
                        <a:latin typeface="Calibri"/>
                        <a:ea typeface="Times New Roman" panose="02020603050405020304" pitchFamily="18" charset="0"/>
                        <a:cs typeface="Calibri"/>
                        <a:sym typeface="Arial"/>
                      </a:endParaRPr>
                    </a:p>
                  </a:txBody>
                  <a:tcPr marL="91450" marR="91450" marT="45725" marB="45725" anchor="ctr"/>
                </a:tc>
                <a:extLst>
                  <a:ext uri="{0D108BD9-81ED-4DB2-BD59-A6C34878D82A}">
                    <a16:rowId xmlns:a16="http://schemas.microsoft.com/office/drawing/2014/main" val="10007"/>
                  </a:ext>
                </a:extLst>
              </a:tr>
              <a:tr h="778670">
                <a:tc>
                  <a:txBody>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lang="en-GB" sz="900" b="1" i="0" u="none" strike="noStrike" cap="none" dirty="0">
                          <a:solidFill>
                            <a:schemeClr val="dk1"/>
                          </a:solidFill>
                          <a:effectLst/>
                          <a:latin typeface="Calibri"/>
                          <a:ea typeface="Calibri"/>
                          <a:cs typeface="Calibri"/>
                          <a:sym typeface="Arial"/>
                        </a:rPr>
                        <a:t>Personification</a:t>
                      </a:r>
                      <a:r>
                        <a:rPr lang="en-GB" sz="900" b="1" i="0" u="none" strike="noStrike" cap="none" baseline="0" dirty="0">
                          <a:solidFill>
                            <a:schemeClr val="dk1"/>
                          </a:solidFill>
                          <a:effectLst/>
                          <a:latin typeface="Calibri"/>
                          <a:ea typeface="Calibri"/>
                          <a:cs typeface="Calibri"/>
                          <a:sym typeface="Arial"/>
                        </a:rPr>
                        <a:t>: </a:t>
                      </a:r>
                      <a:r>
                        <a:rPr lang="en-GB" sz="800" b="0" i="0" u="none" strike="noStrike" kern="1200" cap="none" baseline="0" dirty="0">
                          <a:solidFill>
                            <a:schemeClr val="dk1"/>
                          </a:solidFill>
                          <a:effectLst/>
                          <a:latin typeface="Calibri"/>
                          <a:ea typeface="Calibri"/>
                          <a:cs typeface="Calibri"/>
                          <a:sym typeface="Arial"/>
                        </a:rPr>
                        <a:t>d</a:t>
                      </a:r>
                      <a:r>
                        <a:rPr lang="en-GB" sz="800" b="0" i="0" u="none" strike="noStrike" kern="1200" cap="none" dirty="0">
                          <a:solidFill>
                            <a:schemeClr val="dk1"/>
                          </a:solidFill>
                          <a:effectLst/>
                          <a:latin typeface="Calibri"/>
                          <a:ea typeface="Calibri"/>
                          <a:cs typeface="Calibri"/>
                          <a:sym typeface="Arial"/>
                        </a:rPr>
                        <a:t>escribing an inanimate object as having human feelings.</a:t>
                      </a:r>
                      <a:endParaRPr lang="en-GB" sz="800" b="0" i="0" u="none" strike="noStrike" cap="none" dirty="0">
                        <a:solidFill>
                          <a:schemeClr val="dk1"/>
                        </a:solidFill>
                        <a:effectLst/>
                        <a:latin typeface="Calibri"/>
                        <a:ea typeface="Times New Roman" panose="02020603050405020304" pitchFamily="18" charset="0"/>
                        <a:cs typeface="Calibri"/>
                        <a:sym typeface="Arial"/>
                      </a:endParaRPr>
                    </a:p>
                  </a:txBody>
                  <a:tcPr marL="91450" marR="91450" marT="45725" marB="45725" anchor="ctr"/>
                </a:tc>
                <a:tc>
                  <a:txBody>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lang="en-GB" sz="800" dirty="0">
                          <a:effectLst/>
                          <a:latin typeface="Calibri" panose="020F0502020204030204" pitchFamily="34" charset="0"/>
                          <a:ea typeface="Cambria" panose="02040503050406030204" pitchFamily="18" charset="0"/>
                        </a:rPr>
                        <a:t>‘One black ox, with a white cravat on - who even had to my awakened conscience something of a clerical air - fixed me so obstinately with his eyes, and moved his blunt head round in such an accusatory manner’</a:t>
                      </a:r>
                      <a:endParaRPr lang="en-GB" sz="800" b="0" i="0" u="none" strike="noStrike" cap="none" dirty="0">
                        <a:solidFill>
                          <a:schemeClr val="dk1"/>
                        </a:solidFill>
                        <a:effectLst/>
                        <a:latin typeface="Calibri"/>
                        <a:ea typeface="Times New Roman" panose="02020603050405020304" pitchFamily="18" charset="0"/>
                        <a:cs typeface="Calibri"/>
                        <a:sym typeface="Arial"/>
                      </a:endParaRPr>
                    </a:p>
                  </a:txBody>
                  <a:tcPr marL="91450" marR="91450" marT="45725" marB="45725" anchor="ctr"/>
                </a:tc>
                <a:extLst>
                  <a:ext uri="{0D108BD9-81ED-4DB2-BD59-A6C34878D82A}">
                    <a16:rowId xmlns:a16="http://schemas.microsoft.com/office/drawing/2014/main" val="1713422192"/>
                  </a:ext>
                </a:extLst>
              </a:tr>
              <a:tr h="389341">
                <a:tc>
                  <a:txBody>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lang="en-GB" sz="900" b="1" i="0" u="none" strike="noStrike" cap="none" dirty="0">
                          <a:solidFill>
                            <a:schemeClr val="dk1"/>
                          </a:solidFill>
                          <a:effectLst/>
                          <a:latin typeface="Calibri"/>
                          <a:ea typeface="Calibri"/>
                          <a:cs typeface="Calibri"/>
                          <a:sym typeface="Arial"/>
                        </a:rPr>
                        <a:t>Listing:</a:t>
                      </a:r>
                      <a:r>
                        <a:rPr lang="en-GB" sz="900" b="1" i="0" u="none" strike="noStrike" cap="none" baseline="0" dirty="0">
                          <a:solidFill>
                            <a:schemeClr val="dk1"/>
                          </a:solidFill>
                          <a:effectLst/>
                          <a:latin typeface="Calibri"/>
                          <a:ea typeface="Calibri"/>
                          <a:cs typeface="Calibri"/>
                          <a:sym typeface="Arial"/>
                        </a:rPr>
                        <a:t> </a:t>
                      </a:r>
                      <a:r>
                        <a:rPr lang="en-GB" sz="800" b="0" i="0" u="none" strike="noStrike" kern="1200" cap="none" baseline="0" dirty="0">
                          <a:solidFill>
                            <a:schemeClr val="dk1"/>
                          </a:solidFill>
                          <a:effectLst/>
                          <a:latin typeface="Calibri"/>
                          <a:ea typeface="Calibri"/>
                          <a:cs typeface="Calibri"/>
                          <a:sym typeface="Arial"/>
                        </a:rPr>
                        <a:t>w</a:t>
                      </a:r>
                      <a:r>
                        <a:rPr lang="en-GB" sz="800" b="0" i="0" u="none" strike="noStrike" kern="1200" cap="none" dirty="0">
                          <a:solidFill>
                            <a:schemeClr val="dk1"/>
                          </a:solidFill>
                          <a:effectLst/>
                          <a:latin typeface="Calibri"/>
                          <a:ea typeface="Calibri"/>
                          <a:cs typeface="Calibri"/>
                          <a:sym typeface="Arial"/>
                        </a:rPr>
                        <a:t>hen the writer includes several words/ phrases/ ideas, one after the other.</a:t>
                      </a:r>
                      <a:endParaRPr lang="en-GB" sz="800" b="0" i="0" u="none" strike="noStrike" cap="none" dirty="0">
                        <a:solidFill>
                          <a:schemeClr val="dk1"/>
                        </a:solidFill>
                        <a:effectLst/>
                        <a:latin typeface="Calibri"/>
                        <a:ea typeface="Times New Roman" panose="02020603050405020304" pitchFamily="18" charset="0"/>
                        <a:cs typeface="Calibri"/>
                        <a:sym typeface="Arial"/>
                      </a:endParaRPr>
                    </a:p>
                  </a:txBody>
                  <a:tcPr marL="91450" marR="91450" marT="45725" marB="45725" anchor="ctr"/>
                </a:tc>
                <a:tc>
                  <a:txBody>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lang="en-GB" sz="800" dirty="0">
                          <a:effectLst/>
                          <a:latin typeface="Calibri" panose="020F0502020204030204" pitchFamily="34" charset="0"/>
                          <a:ea typeface="Cambria" panose="02040503050406030204" pitchFamily="18" charset="0"/>
                        </a:rPr>
                        <a:t>‘A man…who limped, and shivered, and glared and growled.’</a:t>
                      </a:r>
                      <a:endParaRPr lang="en-GB" sz="800" b="0" i="0" u="none" strike="noStrike" cap="none" dirty="0">
                        <a:solidFill>
                          <a:schemeClr val="dk1"/>
                        </a:solidFill>
                        <a:effectLst/>
                        <a:latin typeface="Calibri"/>
                        <a:ea typeface="Times New Roman" panose="02020603050405020304" pitchFamily="18" charset="0"/>
                        <a:cs typeface="Calibri"/>
                        <a:sym typeface="Arial"/>
                      </a:endParaRPr>
                    </a:p>
                  </a:txBody>
                  <a:tcPr marL="91450" marR="91450" marT="45725" marB="45725" anchor="ctr"/>
                </a:tc>
                <a:extLst>
                  <a:ext uri="{0D108BD9-81ED-4DB2-BD59-A6C34878D82A}">
                    <a16:rowId xmlns:a16="http://schemas.microsoft.com/office/drawing/2014/main" val="3413630252"/>
                  </a:ext>
                </a:extLst>
              </a:tr>
              <a:tr h="52476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900" b="1" i="0" u="none" strike="noStrike" cap="none" dirty="0">
                          <a:solidFill>
                            <a:schemeClr val="dk1"/>
                          </a:solidFill>
                          <a:effectLst/>
                          <a:latin typeface="Calibri"/>
                          <a:ea typeface="Calibri"/>
                          <a:cs typeface="Calibri"/>
                          <a:sym typeface="Arial"/>
                        </a:rPr>
                        <a:t>Repetition:</a:t>
                      </a:r>
                      <a:r>
                        <a:rPr lang="en-GB" sz="900" b="1" i="0" u="none" strike="noStrike" cap="none" baseline="0" dirty="0">
                          <a:solidFill>
                            <a:schemeClr val="dk1"/>
                          </a:solidFill>
                          <a:effectLst/>
                          <a:latin typeface="Calibri"/>
                          <a:ea typeface="Calibri"/>
                          <a:cs typeface="Calibri"/>
                          <a:sym typeface="Arial"/>
                        </a:rPr>
                        <a:t> </a:t>
                      </a:r>
                      <a:r>
                        <a:rPr kumimoji="0" lang="en-GB" sz="800" b="0" i="0" u="none" strike="noStrike" kern="1200" cap="none" spc="0" normalizeH="0" baseline="0" noProof="0" dirty="0">
                          <a:ln>
                            <a:noFill/>
                          </a:ln>
                          <a:solidFill>
                            <a:prstClr val="black"/>
                          </a:solidFill>
                          <a:effectLst/>
                          <a:uLnTx/>
                          <a:uFillTx/>
                          <a:latin typeface="Calibri"/>
                          <a:ea typeface="+mn-ea"/>
                          <a:cs typeface="+mn-cs"/>
                          <a:sym typeface="Arial"/>
                        </a:rPr>
                        <a:t>w</a:t>
                      </a:r>
                      <a:r>
                        <a:rPr kumimoji="0" lang="en-GB" sz="800" b="0" i="0" u="none" strike="noStrike" kern="1200" cap="none" spc="0" normalizeH="0" baseline="0" noProof="0" dirty="0">
                          <a:ln>
                            <a:noFill/>
                          </a:ln>
                          <a:solidFill>
                            <a:prstClr val="black"/>
                          </a:solidFill>
                          <a:effectLst/>
                          <a:uLnTx/>
                          <a:uFillTx/>
                          <a:latin typeface="Calibri"/>
                          <a:ea typeface="+mn-ea"/>
                          <a:cs typeface="+mn-cs"/>
                        </a:rPr>
                        <a:t>hen a word/ phrase is noticeably repeated throughout a sentence/ paragraph/ whole text.</a:t>
                      </a:r>
                      <a:endParaRPr kumimoji="0" lang="en-GB" sz="8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mn-cs"/>
                      </a:endParaRPr>
                    </a:p>
                  </a:txBody>
                  <a:tcPr marL="91450" marR="91450" marT="45725" marB="45725"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800" dirty="0">
                          <a:effectLst/>
                          <a:latin typeface="Calibri" panose="020F0502020204030204" pitchFamily="34" charset="0"/>
                          <a:ea typeface="Cambria" panose="02040503050406030204" pitchFamily="18" charset="0"/>
                        </a:rPr>
                        <a:t>‘The shoe upon it, </a:t>
                      </a:r>
                      <a:r>
                        <a:rPr lang="en-GB" sz="800" u="sng" dirty="0">
                          <a:effectLst/>
                          <a:latin typeface="Calibri" panose="020F0502020204030204" pitchFamily="34" charset="0"/>
                          <a:ea typeface="Cambria" panose="02040503050406030204" pitchFamily="18" charset="0"/>
                        </a:rPr>
                        <a:t>once white, now yellow, </a:t>
                      </a:r>
                      <a:r>
                        <a:rPr lang="en-GB" sz="800" dirty="0">
                          <a:effectLst/>
                          <a:latin typeface="Calibri" panose="020F0502020204030204" pitchFamily="34" charset="0"/>
                          <a:ea typeface="Cambria" panose="02040503050406030204" pitchFamily="18" charset="0"/>
                        </a:rPr>
                        <a:t>had never been worn….</a:t>
                      </a:r>
                      <a:r>
                        <a:rPr lang="en-US" sz="800" dirty="0">
                          <a:effectLst/>
                          <a:latin typeface="Calibri" panose="020F0502020204030204" pitchFamily="34" charset="0"/>
                          <a:ea typeface="Cambria" panose="02040503050406030204" pitchFamily="18" charset="0"/>
                        </a:rPr>
                        <a:t> the silk stocking on it</a:t>
                      </a:r>
                      <a:r>
                        <a:rPr lang="en-US" sz="800" u="sng" dirty="0">
                          <a:effectLst/>
                          <a:latin typeface="Calibri" panose="020F0502020204030204" pitchFamily="34" charset="0"/>
                          <a:ea typeface="Cambria" panose="02040503050406030204" pitchFamily="18" charset="0"/>
                        </a:rPr>
                        <a:t>, once white, now yellow,</a:t>
                      </a:r>
                      <a:r>
                        <a:rPr lang="en-US" sz="800" dirty="0">
                          <a:effectLst/>
                          <a:latin typeface="Calibri" panose="020F0502020204030204" pitchFamily="34" charset="0"/>
                          <a:ea typeface="Cambria" panose="02040503050406030204" pitchFamily="18" charset="0"/>
                        </a:rPr>
                        <a:t> had been trodden ragged.’</a:t>
                      </a:r>
                      <a:endParaRPr kumimoji="0" lang="en-GB" sz="8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mn-cs"/>
                      </a:endParaRPr>
                    </a:p>
                  </a:txBody>
                  <a:tcPr marL="91450" marR="91450" marT="45725" marB="45725" anchor="ctr"/>
                </a:tc>
                <a:extLst>
                  <a:ext uri="{0D108BD9-81ED-4DB2-BD59-A6C34878D82A}">
                    <a16:rowId xmlns:a16="http://schemas.microsoft.com/office/drawing/2014/main" val="41370339"/>
                  </a:ext>
                </a:extLst>
              </a:tr>
              <a:tr h="778670">
                <a:tc>
                  <a:txBody>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lang="en-GB" sz="900" b="1" i="0" u="none" strike="noStrike" cap="none" dirty="0">
                          <a:solidFill>
                            <a:schemeClr val="dk1"/>
                          </a:solidFill>
                          <a:effectLst/>
                          <a:latin typeface="Calibri"/>
                          <a:ea typeface="Calibri"/>
                          <a:cs typeface="Calibri"/>
                          <a:sym typeface="Arial"/>
                        </a:rPr>
                        <a:t>Semantic field: </a:t>
                      </a:r>
                      <a:r>
                        <a:rPr lang="en-GB" sz="900" b="0" i="0" u="none" strike="noStrike" cap="none" dirty="0">
                          <a:solidFill>
                            <a:schemeClr val="dk1"/>
                          </a:solidFill>
                          <a:effectLst/>
                          <a:latin typeface="Calibri"/>
                          <a:ea typeface="Calibri"/>
                          <a:cs typeface="Calibri"/>
                          <a:sym typeface="Arial"/>
                        </a:rPr>
                        <a:t>a set of words that are related in meaning </a:t>
                      </a:r>
                    </a:p>
                  </a:txBody>
                  <a:tcPr marL="91450" marR="91450" marT="45725" marB="45725" anchor="ctr"/>
                </a:tc>
                <a:tc>
                  <a:txBody>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lang="en-US" sz="800" b="0" i="0" u="none" strike="noStrike" cap="none" dirty="0">
                          <a:solidFill>
                            <a:schemeClr val="dk1"/>
                          </a:solidFill>
                          <a:effectLst/>
                          <a:latin typeface="Calibri"/>
                          <a:ea typeface="Calibri"/>
                          <a:cs typeface="Calibri"/>
                          <a:sym typeface="Arial"/>
                        </a:rPr>
                        <a:t>She looked at Sarah Pocket with triumph in her weird eyes, and so I left my fairy godmother, with both her hands on her crutch stick, standing in the midst of the dimly lighted room beside the rotten </a:t>
                      </a:r>
                      <a:r>
                        <a:rPr lang="en-US" sz="800" b="0" i="0" u="none" strike="noStrike" cap="none" dirty="0" err="1">
                          <a:solidFill>
                            <a:schemeClr val="dk1"/>
                          </a:solidFill>
                          <a:effectLst/>
                          <a:latin typeface="Calibri"/>
                          <a:ea typeface="Calibri"/>
                          <a:cs typeface="Calibri"/>
                          <a:sym typeface="Arial"/>
                        </a:rPr>
                        <a:t>bridecake</a:t>
                      </a:r>
                      <a:r>
                        <a:rPr lang="en-US" sz="800" b="0" i="0" u="none" strike="noStrike" cap="none" dirty="0">
                          <a:solidFill>
                            <a:schemeClr val="dk1"/>
                          </a:solidFill>
                          <a:effectLst/>
                          <a:latin typeface="Calibri"/>
                          <a:ea typeface="Calibri"/>
                          <a:cs typeface="Calibri"/>
                          <a:sym typeface="Arial"/>
                        </a:rPr>
                        <a:t> that was hidden in cobwebs.</a:t>
                      </a:r>
                      <a:endParaRPr lang="en-GB" sz="800" b="0" i="0" u="none" strike="noStrike" cap="none" dirty="0">
                        <a:solidFill>
                          <a:schemeClr val="dk1"/>
                        </a:solidFill>
                        <a:effectLst/>
                        <a:latin typeface="Calibri"/>
                        <a:ea typeface="Calibri"/>
                        <a:cs typeface="Calibri"/>
                        <a:sym typeface="Arial"/>
                      </a:endParaRPr>
                    </a:p>
                  </a:txBody>
                  <a:tcPr marL="91450" marR="91450" marT="45725" marB="45725" anchor="ctr"/>
                </a:tc>
                <a:extLst>
                  <a:ext uri="{0D108BD9-81ED-4DB2-BD59-A6C34878D82A}">
                    <a16:rowId xmlns:a16="http://schemas.microsoft.com/office/drawing/2014/main" val="2867217719"/>
                  </a:ext>
                </a:extLst>
              </a:tr>
              <a:tr h="507832">
                <a:tc>
                  <a:txBody>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lang="en-GB" sz="900" b="1" i="0" u="none" strike="noStrike" cap="none" dirty="0">
                          <a:solidFill>
                            <a:schemeClr val="dk1"/>
                          </a:solidFill>
                          <a:effectLst/>
                          <a:latin typeface="Calibri"/>
                          <a:ea typeface="Calibri"/>
                          <a:cs typeface="Calibri"/>
                          <a:sym typeface="Arial"/>
                        </a:rPr>
                        <a:t>Motif</a:t>
                      </a:r>
                      <a:r>
                        <a:rPr lang="en-GB" sz="900" b="0" i="0" u="none" strike="noStrike" cap="none" dirty="0">
                          <a:solidFill>
                            <a:schemeClr val="dk1"/>
                          </a:solidFill>
                          <a:effectLst/>
                          <a:latin typeface="Calibri"/>
                          <a:ea typeface="Calibri"/>
                          <a:cs typeface="Calibri"/>
                          <a:sym typeface="Arial"/>
                        </a:rPr>
                        <a:t>:</a:t>
                      </a:r>
                      <a:r>
                        <a:rPr lang="en-GB" sz="800" b="0" i="0" u="none" strike="noStrike" cap="none" dirty="0">
                          <a:solidFill>
                            <a:schemeClr val="dk1"/>
                          </a:solidFill>
                          <a:effectLst/>
                          <a:latin typeface="Calibri"/>
                          <a:ea typeface="Calibri"/>
                          <a:cs typeface="Calibri"/>
                          <a:sym typeface="Arial"/>
                        </a:rPr>
                        <a:t> a repeated image that helps to convey a theme </a:t>
                      </a:r>
                    </a:p>
                  </a:txBody>
                  <a:tcPr marL="91450" marR="91450" marT="45725" marB="45725" anchor="ctr"/>
                </a:tc>
                <a:tc>
                  <a:txBody>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lang="en-US" sz="800" b="0" i="0" u="none" strike="noStrike" cap="none" dirty="0">
                          <a:solidFill>
                            <a:schemeClr val="dk1"/>
                          </a:solidFill>
                          <a:effectLst/>
                          <a:latin typeface="Calibri"/>
                          <a:ea typeface="Calibri"/>
                          <a:cs typeface="Calibri"/>
                          <a:sym typeface="Arial"/>
                        </a:rPr>
                        <a:t>‘Saw her running at me, shrieking, with a whirl of </a:t>
                      </a:r>
                      <a:r>
                        <a:rPr lang="en-US" sz="800" b="0" i="0" u="sng" strike="noStrike" cap="none" dirty="0">
                          <a:solidFill>
                            <a:schemeClr val="dk1"/>
                          </a:solidFill>
                          <a:effectLst/>
                          <a:latin typeface="Calibri"/>
                          <a:ea typeface="Calibri"/>
                          <a:cs typeface="Calibri"/>
                          <a:sym typeface="Arial"/>
                        </a:rPr>
                        <a:t>fire </a:t>
                      </a:r>
                      <a:r>
                        <a:rPr lang="en-US" sz="800" b="0" i="0" u="none" strike="noStrike" cap="none" dirty="0">
                          <a:solidFill>
                            <a:schemeClr val="dk1"/>
                          </a:solidFill>
                          <a:effectLst/>
                          <a:latin typeface="Calibri"/>
                          <a:ea typeface="Calibri"/>
                          <a:cs typeface="Calibri"/>
                          <a:sym typeface="Arial"/>
                        </a:rPr>
                        <a:t>blazing</a:t>
                      </a:r>
                      <a:r>
                        <a:rPr lang="en-US" sz="800" b="0" i="0" u="none" strike="noStrike" cap="none" baseline="0" dirty="0">
                          <a:solidFill>
                            <a:schemeClr val="dk1"/>
                          </a:solidFill>
                          <a:effectLst/>
                          <a:latin typeface="Calibri"/>
                          <a:ea typeface="Calibri"/>
                          <a:cs typeface="Calibri"/>
                          <a:sym typeface="Arial"/>
                        </a:rPr>
                        <a:t> </a:t>
                      </a:r>
                      <a:r>
                        <a:rPr lang="en-US" sz="800" b="0" i="0" u="none" strike="noStrike" cap="none" dirty="0">
                          <a:solidFill>
                            <a:schemeClr val="dk1"/>
                          </a:solidFill>
                          <a:effectLst/>
                          <a:latin typeface="Calibri"/>
                          <a:ea typeface="Calibri"/>
                          <a:cs typeface="Calibri"/>
                          <a:sym typeface="Arial"/>
                        </a:rPr>
                        <a:t>all about her….she had been</a:t>
                      </a:r>
                      <a:r>
                        <a:rPr lang="en-US" sz="800" b="0" i="0" u="none" strike="noStrike" cap="none" baseline="0" dirty="0">
                          <a:solidFill>
                            <a:schemeClr val="dk1"/>
                          </a:solidFill>
                          <a:effectLst/>
                          <a:latin typeface="Calibri"/>
                          <a:ea typeface="Calibri"/>
                          <a:cs typeface="Calibri"/>
                          <a:sym typeface="Arial"/>
                        </a:rPr>
                        <a:t> in </a:t>
                      </a:r>
                      <a:r>
                        <a:rPr lang="en-US" sz="800" b="0" i="0" u="sng" strike="noStrike" cap="none" baseline="0" dirty="0">
                          <a:solidFill>
                            <a:schemeClr val="dk1"/>
                          </a:solidFill>
                          <a:effectLst/>
                          <a:latin typeface="Calibri"/>
                          <a:ea typeface="Calibri"/>
                          <a:cs typeface="Calibri"/>
                          <a:sym typeface="Arial"/>
                        </a:rPr>
                        <a:t>flames</a:t>
                      </a:r>
                      <a:r>
                        <a:rPr lang="en-US" sz="800" b="0" i="0" u="none" strike="noStrike" cap="none" baseline="0" dirty="0">
                          <a:solidFill>
                            <a:schemeClr val="dk1"/>
                          </a:solidFill>
                          <a:effectLst/>
                          <a:latin typeface="Calibri"/>
                          <a:ea typeface="Calibri"/>
                          <a:cs typeface="Calibri"/>
                          <a:sym typeface="Arial"/>
                        </a:rPr>
                        <a:t>…every vestige of her vest was </a:t>
                      </a:r>
                      <a:r>
                        <a:rPr lang="en-US" sz="800" b="0" i="0" u="sng" strike="noStrike" cap="none" baseline="0" dirty="0">
                          <a:solidFill>
                            <a:schemeClr val="dk1"/>
                          </a:solidFill>
                          <a:effectLst/>
                          <a:latin typeface="Calibri"/>
                          <a:ea typeface="Calibri"/>
                          <a:cs typeface="Calibri"/>
                          <a:sym typeface="Arial"/>
                        </a:rPr>
                        <a:t>burnt</a:t>
                      </a:r>
                      <a:r>
                        <a:rPr lang="en-US" sz="800" b="0" i="0" u="none" strike="noStrike" cap="none" baseline="0" dirty="0">
                          <a:solidFill>
                            <a:schemeClr val="dk1"/>
                          </a:solidFill>
                          <a:effectLst/>
                          <a:latin typeface="Calibri"/>
                          <a:ea typeface="Calibri"/>
                          <a:cs typeface="Calibri"/>
                          <a:sym typeface="Arial"/>
                        </a:rPr>
                        <a:t>’</a:t>
                      </a:r>
                      <a:endParaRPr lang="en-GB" sz="800" b="0" i="0" u="none" strike="noStrike" cap="none" dirty="0">
                        <a:solidFill>
                          <a:schemeClr val="dk1"/>
                        </a:solidFill>
                        <a:effectLst/>
                        <a:latin typeface="Calibri"/>
                        <a:ea typeface="Calibri"/>
                        <a:cs typeface="Calibri"/>
                        <a:sym typeface="Arial"/>
                      </a:endParaRPr>
                    </a:p>
                  </a:txBody>
                  <a:tcPr marL="91450" marR="91450" marT="45725" marB="45725" anchor="ctr"/>
                </a:tc>
                <a:extLst>
                  <a:ext uri="{0D108BD9-81ED-4DB2-BD59-A6C34878D82A}">
                    <a16:rowId xmlns:a16="http://schemas.microsoft.com/office/drawing/2014/main" val="1101896721"/>
                  </a:ext>
                </a:extLst>
              </a:tr>
            </a:tbl>
          </a:graphicData>
        </a:graphic>
      </p:graphicFrame>
      <p:graphicFrame>
        <p:nvGraphicFramePr>
          <p:cNvPr id="7" name="Shape 92"/>
          <p:cNvGraphicFramePr/>
          <p:nvPr>
            <p:extLst>
              <p:ext uri="{D42A27DB-BD31-4B8C-83A1-F6EECF244321}">
                <p14:modId xmlns:p14="http://schemas.microsoft.com/office/powerpoint/2010/main" val="3710482014"/>
              </p:ext>
            </p:extLst>
          </p:nvPr>
        </p:nvGraphicFramePr>
        <p:xfrm>
          <a:off x="-10090" y="1"/>
          <a:ext cx="9118594" cy="2124207"/>
        </p:xfrm>
        <a:graphic>
          <a:graphicData uri="http://schemas.openxmlformats.org/drawingml/2006/table">
            <a:tbl>
              <a:tblPr firstRow="1" bandRow="1">
                <a:noFill/>
                <a:tableStyleId>{B156D9F0-F465-4B5A-95C2-3F218149D2F7}</a:tableStyleId>
              </a:tblPr>
              <a:tblGrid>
                <a:gridCol w="9118594">
                  <a:extLst>
                    <a:ext uri="{9D8B030D-6E8A-4147-A177-3AD203B41FA5}">
                      <a16:colId xmlns:a16="http://schemas.microsoft.com/office/drawing/2014/main" val="20000"/>
                    </a:ext>
                  </a:extLst>
                </a:gridCol>
              </a:tblGrid>
              <a:tr h="323039">
                <a:tc>
                  <a:txBody>
                    <a:bodyPr/>
                    <a:lstStyle/>
                    <a:p>
                      <a:pPr marL="0" marR="0" lvl="0" indent="0" algn="ctr" rtl="0">
                        <a:spcBef>
                          <a:spcPts val="0"/>
                        </a:spcBef>
                        <a:buSzPct val="25000"/>
                        <a:buNone/>
                      </a:pPr>
                      <a:r>
                        <a:rPr lang="en-US" sz="1600" b="1" i="1" dirty="0">
                          <a:solidFill>
                            <a:srgbClr val="FFFFFF"/>
                          </a:solidFill>
                        </a:rPr>
                        <a:t>Why</a:t>
                      </a:r>
                      <a:r>
                        <a:rPr lang="en-US" sz="1600" b="1" i="1" baseline="0" dirty="0">
                          <a:solidFill>
                            <a:srgbClr val="FFFFFF"/>
                          </a:solidFill>
                        </a:rPr>
                        <a:t> is the genre of </a:t>
                      </a:r>
                      <a:r>
                        <a:rPr lang="en-US" sz="1600" b="1" i="1" dirty="0">
                          <a:solidFill>
                            <a:srgbClr val="FFFFFF"/>
                          </a:solidFill>
                        </a:rPr>
                        <a:t>a Bildungsroman</a:t>
                      </a:r>
                      <a:r>
                        <a:rPr lang="en-US" sz="1600" b="1" i="1" baseline="0" dirty="0">
                          <a:solidFill>
                            <a:srgbClr val="FFFFFF"/>
                          </a:solidFill>
                        </a:rPr>
                        <a:t> novel significant?</a:t>
                      </a:r>
                      <a:endParaRPr lang="en-US" sz="1600" b="1" i="1" dirty="0">
                        <a:solidFill>
                          <a:srgbClr val="FFFFFF"/>
                        </a:solidFill>
                      </a:endParaRPr>
                    </a:p>
                  </a:txBody>
                  <a:tcPr marL="91450" marR="91450" marT="45725" marB="45725">
                    <a:solidFill>
                      <a:srgbClr val="000000"/>
                    </a:solidFill>
                  </a:tcPr>
                </a:tc>
                <a:extLst>
                  <a:ext uri="{0D108BD9-81ED-4DB2-BD59-A6C34878D82A}">
                    <a16:rowId xmlns:a16="http://schemas.microsoft.com/office/drawing/2014/main" val="10000"/>
                  </a:ext>
                </a:extLst>
              </a:tr>
              <a:tr h="1788917">
                <a:tc>
                  <a:txBody>
                    <a:bodyPr/>
                    <a:lstStyle/>
                    <a:p>
                      <a:r>
                        <a:rPr lang="en-US" sz="1000" b="0" i="0" u="none" strike="noStrike" cap="none" dirty="0">
                          <a:solidFill>
                            <a:schemeClr val="dk1"/>
                          </a:solidFill>
                          <a:effectLst/>
                          <a:latin typeface="Calibri"/>
                          <a:ea typeface="Calibri"/>
                          <a:cs typeface="Calibri"/>
                          <a:sym typeface="Arial"/>
                        </a:rPr>
                        <a:t>Pip is both the narrator of </a:t>
                      </a:r>
                      <a:r>
                        <a:rPr lang="en-US" sz="1000" b="0" i="1" u="none" strike="noStrike" cap="none" dirty="0">
                          <a:solidFill>
                            <a:schemeClr val="dk1"/>
                          </a:solidFill>
                          <a:effectLst/>
                          <a:latin typeface="Calibri"/>
                          <a:ea typeface="Calibri"/>
                          <a:cs typeface="Calibri"/>
                          <a:sym typeface="Arial"/>
                        </a:rPr>
                        <a:t>Great Expectations</a:t>
                      </a:r>
                      <a:r>
                        <a:rPr lang="en-US" sz="1000" b="0" i="0" u="none" strike="noStrike" cap="none" dirty="0">
                          <a:solidFill>
                            <a:schemeClr val="dk1"/>
                          </a:solidFill>
                          <a:effectLst/>
                          <a:latin typeface="Calibri"/>
                          <a:ea typeface="Calibri"/>
                          <a:cs typeface="Calibri"/>
                          <a:sym typeface="Arial"/>
                        </a:rPr>
                        <a:t> and its protagonist. His perspective both determines what we see and how we see it. The novel follows Pip from the age of about eight to his mid-thirties and qualifies as a </a:t>
                      </a:r>
                      <a:r>
                        <a:rPr lang="en-US" sz="1000" b="1" i="0" u="none" strike="noStrike" cap="none" dirty="0">
                          <a:solidFill>
                            <a:schemeClr val="dk1"/>
                          </a:solidFill>
                          <a:effectLst/>
                          <a:latin typeface="Calibri"/>
                          <a:ea typeface="Calibri"/>
                          <a:cs typeface="Calibri"/>
                          <a:sym typeface="Arial"/>
                        </a:rPr>
                        <a:t>bildungsroman</a:t>
                      </a:r>
                      <a:r>
                        <a:rPr lang="en-US" sz="1000" b="0" i="0" u="none" strike="noStrike" cap="none" dirty="0">
                          <a:solidFill>
                            <a:schemeClr val="dk1"/>
                          </a:solidFill>
                          <a:effectLst/>
                          <a:latin typeface="Calibri"/>
                          <a:ea typeface="Calibri"/>
                          <a:cs typeface="Calibri"/>
                          <a:sym typeface="Arial"/>
                        </a:rPr>
                        <a:t>. </a:t>
                      </a:r>
                      <a:r>
                        <a:rPr lang="en-US" sz="1000" b="0" i="1" u="none" strike="noStrike" cap="none" dirty="0">
                          <a:solidFill>
                            <a:schemeClr val="dk1"/>
                          </a:solidFill>
                          <a:effectLst/>
                          <a:latin typeface="Calibri"/>
                          <a:ea typeface="Calibri"/>
                          <a:cs typeface="Calibri"/>
                          <a:sym typeface="Arial"/>
                        </a:rPr>
                        <a:t>Great Expectations</a:t>
                      </a:r>
                      <a:r>
                        <a:rPr lang="en-US" sz="1000" b="0" i="0" u="none" strike="noStrike" cap="none" dirty="0">
                          <a:solidFill>
                            <a:schemeClr val="dk1"/>
                          </a:solidFill>
                          <a:effectLst/>
                          <a:latin typeface="Calibri"/>
                          <a:ea typeface="Calibri"/>
                          <a:cs typeface="Calibri"/>
                          <a:sym typeface="Arial"/>
                        </a:rPr>
                        <a:t> is divided into </a:t>
                      </a:r>
                      <a:r>
                        <a:rPr lang="en-US" sz="1000" b="1" i="0" u="none" strike="noStrike" cap="none" dirty="0">
                          <a:solidFill>
                            <a:schemeClr val="dk1"/>
                          </a:solidFill>
                          <a:effectLst/>
                          <a:latin typeface="Calibri"/>
                          <a:ea typeface="Calibri"/>
                          <a:cs typeface="Calibri"/>
                          <a:sym typeface="Arial"/>
                        </a:rPr>
                        <a:t>three parts corresponding to the phases of Pip's life. </a:t>
                      </a:r>
                      <a:r>
                        <a:rPr lang="en-US" sz="1000" b="0" i="0" u="none" strike="noStrike" cap="none" dirty="0">
                          <a:solidFill>
                            <a:schemeClr val="dk1"/>
                          </a:solidFill>
                          <a:effectLst/>
                          <a:latin typeface="Calibri"/>
                          <a:ea typeface="Calibri"/>
                          <a:cs typeface="Calibri"/>
                          <a:sym typeface="Arial"/>
                        </a:rPr>
                        <a:t>The first stage covers his </a:t>
                      </a:r>
                      <a:r>
                        <a:rPr lang="en-US" sz="1000" b="1" i="0" u="none" strike="noStrike" cap="none" dirty="0">
                          <a:solidFill>
                            <a:schemeClr val="dk1"/>
                          </a:solidFill>
                          <a:effectLst/>
                          <a:latin typeface="Calibri"/>
                          <a:ea typeface="Calibri"/>
                          <a:cs typeface="Calibri"/>
                          <a:sym typeface="Arial"/>
                        </a:rPr>
                        <a:t>childhood</a:t>
                      </a:r>
                      <a:r>
                        <a:rPr lang="en-US" sz="1000" b="0" i="0" u="none" strike="noStrike" cap="none" dirty="0">
                          <a:solidFill>
                            <a:schemeClr val="dk1"/>
                          </a:solidFill>
                          <a:effectLst/>
                          <a:latin typeface="Calibri"/>
                          <a:ea typeface="Calibri"/>
                          <a:cs typeface="Calibri"/>
                          <a:sym typeface="Arial"/>
                        </a:rPr>
                        <a:t>, during which he is 'brought up by hand' by his older sister, his parents having died. The second covers his apprenticeship in London, from </a:t>
                      </a:r>
                      <a:r>
                        <a:rPr lang="en-US" sz="1000" b="1" i="0" u="none" strike="noStrike" cap="none" dirty="0">
                          <a:solidFill>
                            <a:schemeClr val="dk1"/>
                          </a:solidFill>
                          <a:effectLst/>
                          <a:latin typeface="Calibri"/>
                          <a:ea typeface="Calibri"/>
                          <a:cs typeface="Calibri"/>
                          <a:sym typeface="Arial"/>
                        </a:rPr>
                        <a:t>his mid-teens to his coming of age</a:t>
                      </a:r>
                      <a:r>
                        <a:rPr lang="en-US" sz="1000" b="0" i="0" u="none" strike="noStrike" cap="none" dirty="0">
                          <a:solidFill>
                            <a:schemeClr val="dk1"/>
                          </a:solidFill>
                          <a:effectLst/>
                          <a:latin typeface="Calibri"/>
                          <a:ea typeface="Calibri"/>
                          <a:cs typeface="Calibri"/>
                          <a:sym typeface="Arial"/>
                        </a:rPr>
                        <a:t>, at which time he also comes into his mysterious inheritance, of which he has such great expectations (hence the novel's name). The third part of the novel shows Pip getting a better grip on who he is and who he wants to be, from </a:t>
                      </a:r>
                      <a:r>
                        <a:rPr lang="en-US" sz="1000" b="1" i="0" u="none" strike="noStrike" cap="none" dirty="0">
                          <a:solidFill>
                            <a:schemeClr val="dk1"/>
                          </a:solidFill>
                          <a:effectLst/>
                          <a:latin typeface="Calibri"/>
                          <a:ea typeface="Calibri"/>
                          <a:cs typeface="Calibri"/>
                          <a:sym typeface="Arial"/>
                        </a:rPr>
                        <a:t>his mid-twenties to his mid-thirties.</a:t>
                      </a:r>
                      <a:r>
                        <a:rPr lang="en-US" sz="1000" b="0" i="0" u="none" strike="noStrike" cap="none" dirty="0">
                          <a:solidFill>
                            <a:schemeClr val="dk1"/>
                          </a:solidFill>
                          <a:effectLst/>
                          <a:latin typeface="Calibri"/>
                          <a:ea typeface="Calibri"/>
                          <a:cs typeface="Calibri"/>
                          <a:sym typeface="Arial"/>
                        </a:rPr>
                        <a:t> It also covers how those 'great expectations' are - and are not - fulfilled. </a:t>
                      </a:r>
                      <a:r>
                        <a:rPr lang="en-GB" sz="1000" b="0" i="0" u="none" strike="noStrike" cap="none" dirty="0">
                          <a:solidFill>
                            <a:schemeClr val="dk1"/>
                          </a:solidFill>
                          <a:effectLst/>
                          <a:latin typeface="Calibri"/>
                          <a:ea typeface="Calibri"/>
                          <a:cs typeface="Calibri"/>
                          <a:sym typeface="Arial"/>
                        </a:rPr>
                        <a:t>As</a:t>
                      </a:r>
                      <a:r>
                        <a:rPr lang="en-GB" sz="1000" b="0" i="0" u="none" strike="noStrike" cap="none" baseline="0" dirty="0">
                          <a:solidFill>
                            <a:schemeClr val="dk1"/>
                          </a:solidFill>
                          <a:effectLst/>
                          <a:latin typeface="Calibri"/>
                          <a:ea typeface="Calibri"/>
                          <a:cs typeface="Calibri"/>
                          <a:sym typeface="Arial"/>
                        </a:rPr>
                        <a:t> Pip is our narrator, t</a:t>
                      </a:r>
                      <a:r>
                        <a:rPr lang="en-GB" sz="1000" b="0" i="0" u="none" strike="noStrike" cap="none" dirty="0">
                          <a:solidFill>
                            <a:schemeClr val="dk1"/>
                          </a:solidFill>
                          <a:effectLst/>
                          <a:latin typeface="Calibri"/>
                          <a:ea typeface="Calibri"/>
                          <a:cs typeface="Calibri"/>
                          <a:sym typeface="Arial"/>
                        </a:rPr>
                        <a:t>he reader lives Pip's life with him, and we see:</a:t>
                      </a:r>
                    </a:p>
                    <a:p>
                      <a:pPr marL="171450" lvl="1" indent="-171450">
                        <a:buFont typeface="Arial" panose="020B0604020202020204" pitchFamily="34" charset="0"/>
                        <a:buChar char="•"/>
                      </a:pPr>
                      <a:r>
                        <a:rPr lang="en-GB" sz="1000" b="0" i="0" u="none" strike="noStrike" cap="none" dirty="0">
                          <a:solidFill>
                            <a:schemeClr val="dk1"/>
                          </a:solidFill>
                          <a:effectLst/>
                          <a:latin typeface="Calibri"/>
                          <a:ea typeface="Calibri"/>
                          <a:cs typeface="Calibri"/>
                          <a:sym typeface="Arial"/>
                        </a:rPr>
                        <a:t>the way contact with rich people makes him dissatisfied</a:t>
                      </a:r>
                    </a:p>
                    <a:p>
                      <a:pPr marL="171450" lvl="1" indent="-171450">
                        <a:buFont typeface="Arial" panose="020B0604020202020204" pitchFamily="34" charset="0"/>
                        <a:buChar char="•"/>
                      </a:pPr>
                      <a:r>
                        <a:rPr lang="en-GB" sz="1000" b="0" i="0" u="none" strike="noStrike" cap="none" dirty="0">
                          <a:solidFill>
                            <a:schemeClr val="dk1"/>
                          </a:solidFill>
                          <a:effectLst/>
                          <a:latin typeface="Calibri"/>
                          <a:ea typeface="Calibri"/>
                          <a:cs typeface="Calibri"/>
                          <a:sym typeface="Arial"/>
                        </a:rPr>
                        <a:t>how coming into money makes him shallow and selfish, and unhappy</a:t>
                      </a:r>
                    </a:p>
                    <a:p>
                      <a:pPr marL="171450" lvl="1" indent="-171450">
                        <a:buFont typeface="Arial" panose="020B0604020202020204" pitchFamily="34" charset="0"/>
                        <a:buChar char="•"/>
                      </a:pPr>
                      <a:r>
                        <a:rPr lang="en-GB" sz="1000" b="0" i="0" u="none" strike="noStrike" cap="none" dirty="0">
                          <a:solidFill>
                            <a:schemeClr val="dk1"/>
                          </a:solidFill>
                          <a:effectLst/>
                          <a:latin typeface="Calibri"/>
                          <a:ea typeface="Calibri"/>
                          <a:cs typeface="Calibri"/>
                          <a:sym typeface="Arial"/>
                        </a:rPr>
                        <a:t>how trying to find love with a beautiful, yet cruel, girl makes him unhappy - the plain, good girl would have been better</a:t>
                      </a:r>
                    </a:p>
                    <a:p>
                      <a:pPr marL="171450" lvl="1" indent="-171450">
                        <a:buFont typeface="Arial" panose="020B0604020202020204" pitchFamily="34" charset="0"/>
                        <a:buChar char="•"/>
                      </a:pPr>
                      <a:r>
                        <a:rPr lang="en-GB" sz="1000" b="0" i="0" u="none" strike="noStrike" cap="none" dirty="0">
                          <a:solidFill>
                            <a:schemeClr val="dk1"/>
                          </a:solidFill>
                          <a:effectLst/>
                          <a:latin typeface="Calibri"/>
                          <a:ea typeface="Calibri"/>
                          <a:cs typeface="Calibri"/>
                          <a:sym typeface="Arial"/>
                        </a:rPr>
                        <a:t>how disappointments change his character for the better</a:t>
                      </a:r>
                    </a:p>
                    <a:p>
                      <a:pPr marL="171450" lvl="1" indent="-171450">
                        <a:buFont typeface="Arial" panose="020B0604020202020204" pitchFamily="34" charset="0"/>
                        <a:buChar char="•"/>
                      </a:pPr>
                      <a:r>
                        <a:rPr lang="en-GB" sz="1000" b="0" i="0" u="none" strike="noStrike" cap="none" dirty="0">
                          <a:solidFill>
                            <a:schemeClr val="dk1"/>
                          </a:solidFill>
                          <a:effectLst/>
                          <a:latin typeface="Calibri"/>
                          <a:ea typeface="Calibri"/>
                          <a:cs typeface="Calibri"/>
                          <a:sym typeface="Arial"/>
                        </a:rPr>
                        <a:t>how Pip is happier when he settles down to a decent living through hard work - this is one of the main messages of the novel</a:t>
                      </a:r>
                    </a:p>
                  </a:txBody>
                  <a:tcPr marL="91450" marR="91450" marT="45725" marB="45725"/>
                </a:tc>
                <a:extLst>
                  <a:ext uri="{0D108BD9-81ED-4DB2-BD59-A6C34878D82A}">
                    <a16:rowId xmlns:a16="http://schemas.microsoft.com/office/drawing/2014/main" val="10001"/>
                  </a:ext>
                </a:extLst>
              </a:tr>
            </a:tbl>
          </a:graphicData>
        </a:graphic>
      </p:graphicFrame>
      <p:graphicFrame>
        <p:nvGraphicFramePr>
          <p:cNvPr id="8" name="Shape 92"/>
          <p:cNvGraphicFramePr/>
          <p:nvPr>
            <p:extLst>
              <p:ext uri="{D42A27DB-BD31-4B8C-83A1-F6EECF244321}">
                <p14:modId xmlns:p14="http://schemas.microsoft.com/office/powerpoint/2010/main" val="692229947"/>
              </p:ext>
            </p:extLst>
          </p:nvPr>
        </p:nvGraphicFramePr>
        <p:xfrm>
          <a:off x="6014" y="2132855"/>
          <a:ext cx="4582090" cy="4613334"/>
        </p:xfrm>
        <a:graphic>
          <a:graphicData uri="http://schemas.openxmlformats.org/drawingml/2006/table">
            <a:tbl>
              <a:tblPr firstRow="1" bandRow="1">
                <a:noFill/>
                <a:tableStyleId>{B156D9F0-F465-4B5A-95C2-3F218149D2F7}</a:tableStyleId>
              </a:tblPr>
              <a:tblGrid>
                <a:gridCol w="4582090">
                  <a:extLst>
                    <a:ext uri="{9D8B030D-6E8A-4147-A177-3AD203B41FA5}">
                      <a16:colId xmlns:a16="http://schemas.microsoft.com/office/drawing/2014/main" val="20000"/>
                    </a:ext>
                  </a:extLst>
                </a:gridCol>
              </a:tblGrid>
              <a:tr h="308991">
                <a:tc>
                  <a:txBody>
                    <a:bodyPr/>
                    <a:lstStyle/>
                    <a:p>
                      <a:pPr marL="0" marR="0" lvl="0" indent="0" algn="ctr" rtl="0">
                        <a:spcBef>
                          <a:spcPts val="0"/>
                        </a:spcBef>
                        <a:buSzPct val="25000"/>
                        <a:buNone/>
                      </a:pPr>
                      <a:r>
                        <a:rPr lang="en-US" sz="1200" b="1" i="1" dirty="0">
                          <a:solidFill>
                            <a:srgbClr val="FFFFFF"/>
                          </a:solidFill>
                        </a:rPr>
                        <a:t>Key</a:t>
                      </a:r>
                      <a:r>
                        <a:rPr lang="en-US" sz="1200" b="1" i="1" baseline="0" dirty="0">
                          <a:solidFill>
                            <a:srgbClr val="FFFFFF"/>
                          </a:solidFill>
                        </a:rPr>
                        <a:t> t</a:t>
                      </a:r>
                      <a:r>
                        <a:rPr lang="en-US" sz="1200" b="1" i="1" dirty="0">
                          <a:solidFill>
                            <a:srgbClr val="FFFFFF"/>
                          </a:solidFill>
                        </a:rPr>
                        <a:t>hemes</a:t>
                      </a:r>
                    </a:p>
                  </a:txBody>
                  <a:tcPr marL="91450" marR="91450" marT="45725" marB="45725">
                    <a:solidFill>
                      <a:srgbClr val="000000"/>
                    </a:solidFill>
                  </a:tcPr>
                </a:tc>
                <a:extLst>
                  <a:ext uri="{0D108BD9-81ED-4DB2-BD59-A6C34878D82A}">
                    <a16:rowId xmlns:a16="http://schemas.microsoft.com/office/drawing/2014/main" val="10000"/>
                  </a:ext>
                </a:extLst>
              </a:tr>
              <a:tr h="11311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i="0" u="none" strike="noStrike" baseline="0" dirty="0">
                          <a:solidFill>
                            <a:schemeClr val="tx1"/>
                          </a:solidFill>
                          <a:latin typeface="Calibri"/>
                        </a:rPr>
                        <a:t>SOCIAL CLASSES: </a:t>
                      </a:r>
                      <a:r>
                        <a:rPr lang="en-GB" sz="900" b="0" i="0" u="none" strike="noStrike" baseline="0" dirty="0">
                          <a:solidFill>
                            <a:schemeClr val="tx1"/>
                          </a:solidFill>
                          <a:latin typeface="Calibri"/>
                        </a:rPr>
                        <a:t>There was a big divide between the upper class and lower class people in the Victorian era.</a:t>
                      </a:r>
                      <a:r>
                        <a:rPr lang="en-GB" sz="900" b="0" i="0" u="none" strike="noStrike" cap="none" baseline="0" dirty="0">
                          <a:solidFill>
                            <a:schemeClr val="dk1"/>
                          </a:solidFill>
                          <a:effectLst/>
                          <a:latin typeface="Calibri"/>
                          <a:ea typeface="Calibri"/>
                          <a:cs typeface="Calibri"/>
                          <a:sym typeface="Arial"/>
                        </a:rPr>
                        <a:t> </a:t>
                      </a:r>
                      <a:r>
                        <a:rPr lang="en-GB" sz="900" b="0" i="0" u="none" strike="noStrike" cap="none" dirty="0">
                          <a:solidFill>
                            <a:schemeClr val="dk1"/>
                          </a:solidFill>
                          <a:effectLst/>
                          <a:latin typeface="Calibri"/>
                          <a:ea typeface="Calibri"/>
                          <a:cs typeface="Calibri"/>
                          <a:sym typeface="Arial"/>
                        </a:rPr>
                        <a:t>Dickens did not like the effects of social class. Pip sees that many of the people of 'high' social class have significant character flaws, and that people from other social classes are 'better' human beings. On the other hand, violent and surly lower working class people are to be feared and distrusted.  Dickens' message is that the middle class values of godliness, hard work and the gentleness of a 'gentleman' are - with sufficient income - the way to happiness. This message would appeal to his middle class/upper working class readers.</a:t>
                      </a:r>
                    </a:p>
                  </a:txBody>
                  <a:tcPr marL="91450" marR="91450" marT="45725" marB="45725" anchor="ctr"/>
                </a:tc>
                <a:extLst>
                  <a:ext uri="{0D108BD9-81ED-4DB2-BD59-A6C34878D82A}">
                    <a16:rowId xmlns:a16="http://schemas.microsoft.com/office/drawing/2014/main" val="10001"/>
                  </a:ext>
                </a:extLst>
              </a:tr>
              <a:tr h="1150908">
                <a:tc>
                  <a:txBody>
                    <a:bodyPr/>
                    <a:lstStyle/>
                    <a:p>
                      <a:r>
                        <a:rPr lang="en-GB" sz="900" b="1" i="0" u="none" strike="noStrike" baseline="0" dirty="0">
                          <a:solidFill>
                            <a:schemeClr val="tx1"/>
                          </a:solidFill>
                          <a:latin typeface="Calibri"/>
                        </a:rPr>
                        <a:t>CRIME AND THE LAW: </a:t>
                      </a:r>
                      <a:r>
                        <a:rPr lang="en-GB" sz="900" b="0" i="0" u="none" strike="noStrike" cap="none" dirty="0">
                          <a:solidFill>
                            <a:schemeClr val="dk1"/>
                          </a:solidFill>
                          <a:effectLst/>
                          <a:latin typeface="Calibri"/>
                          <a:ea typeface="Calibri"/>
                          <a:cs typeface="Calibri"/>
                          <a:sym typeface="Arial"/>
                        </a:rPr>
                        <a:t>Dickens had a social conscience and was deeply critical of the existing system of law and justice. (Remember that his father was imprisoned for debt.) Issues relating to crime and the law run throughout </a:t>
                      </a:r>
                      <a:r>
                        <a:rPr lang="en-GB" sz="900" b="0" i="1" u="none" strike="noStrike" cap="none" dirty="0">
                          <a:solidFill>
                            <a:schemeClr val="dk1"/>
                          </a:solidFill>
                          <a:effectLst/>
                          <a:latin typeface="Calibri"/>
                          <a:ea typeface="Calibri"/>
                          <a:cs typeface="Calibri"/>
                          <a:sym typeface="Arial"/>
                        </a:rPr>
                        <a:t>Great Expectations</a:t>
                      </a:r>
                      <a:r>
                        <a:rPr lang="en-GB" sz="900" b="0" i="0" u="none" strike="noStrike" cap="none" dirty="0">
                          <a:solidFill>
                            <a:schemeClr val="dk1"/>
                          </a:solidFill>
                          <a:effectLst/>
                          <a:latin typeface="Calibri"/>
                          <a:ea typeface="Calibri"/>
                          <a:cs typeface="Calibri"/>
                          <a:sym typeface="Arial"/>
                        </a:rPr>
                        <a:t>. For example:</a:t>
                      </a:r>
                      <a:r>
                        <a:rPr lang="en-GB" sz="900" b="0" i="0" u="none" strike="noStrike" cap="none" baseline="0" dirty="0">
                          <a:solidFill>
                            <a:schemeClr val="dk1"/>
                          </a:solidFill>
                          <a:effectLst/>
                          <a:latin typeface="Calibri"/>
                          <a:ea typeface="Calibri"/>
                          <a:cs typeface="Calibri"/>
                          <a:sym typeface="Arial"/>
                        </a:rPr>
                        <a:t> </a:t>
                      </a:r>
                      <a:r>
                        <a:rPr lang="en-GB" sz="900" b="0" i="0" u="none" strike="noStrike" cap="none" dirty="0">
                          <a:solidFill>
                            <a:schemeClr val="dk1"/>
                          </a:solidFill>
                          <a:effectLst/>
                          <a:latin typeface="Calibri"/>
                          <a:ea typeface="Calibri"/>
                          <a:cs typeface="Calibri"/>
                          <a:sym typeface="Arial"/>
                        </a:rPr>
                        <a:t>The story starts with Pip meeting a 'fearful' criminal in a cemetery, who makes him steal a file and food. Dickens' shocking conclusion is that, in Victorian England, some criminals were good men trapped by an unfair system; that punishment missed the guilty; that lawyers were </a:t>
                      </a:r>
                      <a:r>
                        <a:rPr lang="en-GB" sz="900" b="0" i="0" u="none" strike="noStrike" cap="none" dirty="0" err="1">
                          <a:solidFill>
                            <a:schemeClr val="dk1"/>
                          </a:solidFill>
                          <a:effectLst/>
                          <a:latin typeface="Calibri"/>
                          <a:ea typeface="Calibri"/>
                          <a:cs typeface="Calibri"/>
                          <a:sym typeface="Arial"/>
                        </a:rPr>
                        <a:t>rotters</a:t>
                      </a:r>
                      <a:r>
                        <a:rPr lang="en-GB" sz="900" b="0" i="0" u="none" strike="noStrike" cap="none" dirty="0">
                          <a:solidFill>
                            <a:schemeClr val="dk1"/>
                          </a:solidFill>
                          <a:effectLst/>
                          <a:latin typeface="Calibri"/>
                          <a:ea typeface="Calibri"/>
                          <a:cs typeface="Calibri"/>
                          <a:sym typeface="Arial"/>
                        </a:rPr>
                        <a:t>; and that prison was an inhumane place - in short, that England's system of justice was wholly unjust.</a:t>
                      </a:r>
                      <a:endParaRPr lang="en-GB" sz="300" b="0" i="0" u="none" strike="noStrike" baseline="0" dirty="0">
                        <a:solidFill>
                          <a:schemeClr val="tx1"/>
                        </a:solidFill>
                        <a:latin typeface="Calibri"/>
                      </a:endParaRPr>
                    </a:p>
                  </a:txBody>
                  <a:tcPr marL="91450" marR="91450" marT="45725" marB="45725" anchor="ctr"/>
                </a:tc>
                <a:extLst>
                  <a:ext uri="{0D108BD9-81ED-4DB2-BD59-A6C34878D82A}">
                    <a16:rowId xmlns:a16="http://schemas.microsoft.com/office/drawing/2014/main" val="10002"/>
                  </a:ext>
                </a:extLst>
              </a:tr>
              <a:tr h="1153348">
                <a:tc>
                  <a:txBody>
                    <a:bodyPr/>
                    <a:lstStyle/>
                    <a:p>
                      <a:r>
                        <a:rPr lang="en-GB" sz="900" b="1" i="0" u="none" strike="noStrike" baseline="0" dirty="0">
                          <a:solidFill>
                            <a:schemeClr val="tx1"/>
                          </a:solidFill>
                          <a:latin typeface="Calibri"/>
                        </a:rPr>
                        <a:t>AMBITION AND SELF-IMPROVEMENT: </a:t>
                      </a:r>
                      <a:r>
                        <a:rPr lang="en-GB" sz="900" b="0" i="0" u="none" strike="noStrike" cap="none" dirty="0">
                          <a:solidFill>
                            <a:schemeClr val="dk1"/>
                          </a:solidFill>
                          <a:effectLst/>
                          <a:latin typeface="Calibri"/>
                          <a:ea typeface="Calibri"/>
                          <a:cs typeface="Calibri"/>
                          <a:sym typeface="Arial"/>
                        </a:rPr>
                        <a:t>In 1859, Samuel Smiles published his book </a:t>
                      </a:r>
                      <a:r>
                        <a:rPr lang="en-GB" sz="900" b="0" i="1" u="none" strike="noStrike" cap="none" dirty="0">
                          <a:solidFill>
                            <a:schemeClr val="dk1"/>
                          </a:solidFill>
                          <a:effectLst/>
                          <a:latin typeface="Calibri"/>
                          <a:ea typeface="Calibri"/>
                          <a:cs typeface="Calibri"/>
                          <a:sym typeface="Arial"/>
                        </a:rPr>
                        <a:t>Self-Help</a:t>
                      </a:r>
                      <a:r>
                        <a:rPr lang="en-GB" sz="900" b="0" i="0" u="none" strike="noStrike" cap="none" dirty="0">
                          <a:solidFill>
                            <a:schemeClr val="dk1"/>
                          </a:solidFill>
                          <a:effectLst/>
                          <a:latin typeface="Calibri"/>
                          <a:ea typeface="Calibri"/>
                          <a:cs typeface="Calibri"/>
                          <a:sym typeface="Arial"/>
                        </a:rPr>
                        <a:t>, which told people that if they worked hard they could improve their station in life. The 19th century was the age of the 'self-made man'. Most of Dickens' readers would have wanted to better themselves</a:t>
                      </a:r>
                      <a:r>
                        <a:rPr lang="en-GB" sz="900" b="0" i="0" u="none" strike="noStrike" cap="none" baseline="0" dirty="0">
                          <a:solidFill>
                            <a:schemeClr val="dk1"/>
                          </a:solidFill>
                          <a:effectLst/>
                          <a:latin typeface="Calibri"/>
                          <a:ea typeface="Calibri"/>
                          <a:cs typeface="Calibri"/>
                          <a:sym typeface="Arial"/>
                        </a:rPr>
                        <a:t>: </a:t>
                      </a:r>
                      <a:r>
                        <a:rPr lang="en-GB" sz="900" b="0" i="0" u="none" strike="noStrike" cap="none" dirty="0">
                          <a:solidFill>
                            <a:schemeClr val="dk1"/>
                          </a:solidFill>
                          <a:effectLst/>
                          <a:latin typeface="Calibri"/>
                          <a:ea typeface="Calibri"/>
                          <a:cs typeface="Calibri"/>
                          <a:sym typeface="Arial"/>
                        </a:rPr>
                        <a:t>Dickens' message is that 'character' is not about money or class, but what is in your heart. The true heroes are Biddy and</a:t>
                      </a:r>
                      <a:r>
                        <a:rPr lang="en-GB" sz="900" b="0" i="0" u="none" strike="noStrike" cap="none" baseline="0" dirty="0">
                          <a:solidFill>
                            <a:schemeClr val="dk1"/>
                          </a:solidFill>
                          <a:effectLst/>
                          <a:latin typeface="Calibri"/>
                          <a:ea typeface="Calibri"/>
                          <a:cs typeface="Calibri"/>
                          <a:sym typeface="Arial"/>
                        </a:rPr>
                        <a:t> Joe. </a:t>
                      </a:r>
                      <a:r>
                        <a:rPr lang="en-GB" sz="900" b="0" i="0" u="none" strike="noStrike" cap="none" dirty="0">
                          <a:solidFill>
                            <a:schemeClr val="dk1"/>
                          </a:solidFill>
                          <a:effectLst/>
                          <a:latin typeface="Calibri"/>
                          <a:ea typeface="Calibri"/>
                          <a:cs typeface="Calibri"/>
                          <a:sym typeface="Arial"/>
                        </a:rPr>
                        <a:t>Dickens felt that ambition does not necessarily bring success. What matters to Dickens is not what you achieve, but what kind of person you are.</a:t>
                      </a:r>
                      <a:endParaRPr lang="en-GB" sz="300" b="1" i="0" u="none" strike="noStrike" baseline="0" dirty="0">
                        <a:solidFill>
                          <a:schemeClr val="tx1"/>
                        </a:solidFill>
                        <a:latin typeface="Calibri"/>
                      </a:endParaRPr>
                    </a:p>
                  </a:txBody>
                  <a:tcPr marL="91450" marR="91450" marT="45725" marB="45725" anchor="ctr"/>
                </a:tc>
                <a:extLst>
                  <a:ext uri="{0D108BD9-81ED-4DB2-BD59-A6C34878D82A}">
                    <a16:rowId xmlns:a16="http://schemas.microsoft.com/office/drawing/2014/main" val="10003"/>
                  </a:ext>
                </a:extLst>
              </a:tr>
              <a:tr h="868917">
                <a:tc>
                  <a:txBody>
                    <a:bodyPr/>
                    <a:lstStyle/>
                    <a:p>
                      <a:r>
                        <a:rPr lang="en-GB" sz="900" b="1" i="0" u="none" strike="noStrike" baseline="0" dirty="0">
                          <a:solidFill>
                            <a:schemeClr val="tx1"/>
                          </a:solidFill>
                          <a:latin typeface="Calibri"/>
                        </a:rPr>
                        <a:t>LOVE AND DECEPTION: </a:t>
                      </a:r>
                      <a:r>
                        <a:rPr lang="en-GB" sz="900" b="0" i="0" u="none" strike="noStrike" cap="none" dirty="0">
                          <a:solidFill>
                            <a:schemeClr val="dk1"/>
                          </a:solidFill>
                          <a:effectLst/>
                          <a:latin typeface="Calibri"/>
                          <a:ea typeface="Calibri"/>
                          <a:cs typeface="Calibri"/>
                          <a:sym typeface="Arial"/>
                        </a:rPr>
                        <a:t>Dickens explores love and loyalty in </a:t>
                      </a:r>
                      <a:r>
                        <a:rPr lang="en-GB" sz="900" b="0" i="1" u="none" strike="noStrike" cap="none" dirty="0">
                          <a:solidFill>
                            <a:schemeClr val="dk1"/>
                          </a:solidFill>
                          <a:effectLst/>
                          <a:latin typeface="Calibri"/>
                          <a:ea typeface="Calibri"/>
                          <a:cs typeface="Calibri"/>
                          <a:sym typeface="Arial"/>
                        </a:rPr>
                        <a:t>Great Expectations</a:t>
                      </a:r>
                      <a:r>
                        <a:rPr lang="en-GB" sz="900" b="0" i="0" u="none" strike="noStrike" cap="none" dirty="0">
                          <a:solidFill>
                            <a:schemeClr val="dk1"/>
                          </a:solidFill>
                          <a:effectLst/>
                          <a:latin typeface="Calibri"/>
                          <a:ea typeface="Calibri"/>
                          <a:cs typeface="Calibri"/>
                          <a:sym typeface="Arial"/>
                        </a:rPr>
                        <a:t>. He makes it clear that they underlie happiness  and misery. For example, Pip’s unrequited love for</a:t>
                      </a:r>
                      <a:r>
                        <a:rPr lang="en-GB" sz="900" b="0" i="0" u="none" strike="noStrike" cap="none" baseline="0" dirty="0">
                          <a:solidFill>
                            <a:schemeClr val="dk1"/>
                          </a:solidFill>
                          <a:effectLst/>
                          <a:latin typeface="Calibri"/>
                          <a:ea typeface="Calibri"/>
                          <a:cs typeface="Calibri"/>
                          <a:sym typeface="Arial"/>
                        </a:rPr>
                        <a:t> Estella throughout the novel only brings misery for Pip. Miss Havisham’s life is ruined when she is jilted on her wedding day. </a:t>
                      </a:r>
                      <a:endParaRPr lang="en-GB" sz="300" b="1" i="0" u="none" strike="noStrike" baseline="0" dirty="0">
                        <a:solidFill>
                          <a:schemeClr val="tx1"/>
                        </a:solidFill>
                        <a:latin typeface="Calibri"/>
                      </a:endParaRPr>
                    </a:p>
                  </a:txBody>
                  <a:tcPr marL="91450" marR="91450" marT="45725" marB="45725" anchor="ctr"/>
                </a:tc>
                <a:extLst>
                  <a:ext uri="{0D108BD9-81ED-4DB2-BD59-A6C34878D82A}">
                    <a16:rowId xmlns:a16="http://schemas.microsoft.com/office/drawing/2014/main" val="369251402"/>
                  </a:ext>
                </a:extLst>
              </a:tr>
            </a:tbl>
          </a:graphicData>
        </a:graphic>
      </p:graphicFrame>
    </p:spTree>
    <p:extLst>
      <p:ext uri="{BB962C8B-B14F-4D97-AF65-F5344CB8AC3E}">
        <p14:creationId xmlns:p14="http://schemas.microsoft.com/office/powerpoint/2010/main" val="3141406152"/>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2009</TotalTime>
  <Words>1346</Words>
  <Application>Microsoft Office PowerPoint</Application>
  <PresentationFormat>On-screen Show (4:3)</PresentationFormat>
  <Paragraphs>56</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Cambria</vt:lpstr>
      <vt:lpstr>Times New Roman</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Derek Johnson</dc:creator>
  <cp:lastModifiedBy>Francesca Drummond</cp:lastModifiedBy>
  <cp:revision>186</cp:revision>
  <cp:lastPrinted>2018-07-06T11:35:30Z</cp:lastPrinted>
  <dcterms:created xsi:type="dcterms:W3CDTF">2018-07-13T14:04:32Z</dcterms:created>
  <dcterms:modified xsi:type="dcterms:W3CDTF">2020-07-13T12:52:19Z</dcterms:modified>
</cp:coreProperties>
</file>