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7275-41D0-4C3D-9087-37FF208A7F77}" type="datetimeFigureOut">
              <a:rPr lang="en-GB" smtClean="0"/>
              <a:pPr/>
              <a:t>07/02/2020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9155-5064-4E83-8A8A-94D82FDDF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04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7275-41D0-4C3D-9087-37FF208A7F77}" type="datetimeFigureOut">
              <a:rPr lang="en-GB" smtClean="0"/>
              <a:pPr/>
              <a:t>07/02/2020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9155-5064-4E83-8A8A-94D82FDDF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91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7275-41D0-4C3D-9087-37FF208A7F77}" type="datetimeFigureOut">
              <a:rPr lang="en-GB" smtClean="0"/>
              <a:pPr/>
              <a:t>07/02/2020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9155-5064-4E83-8A8A-94D82FDDF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07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7275-41D0-4C3D-9087-37FF208A7F77}" type="datetimeFigureOut">
              <a:rPr lang="en-GB" smtClean="0"/>
              <a:pPr/>
              <a:t>07/02/2020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9155-5064-4E83-8A8A-94D82FDDF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65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7275-41D0-4C3D-9087-37FF208A7F77}" type="datetimeFigureOut">
              <a:rPr lang="en-GB" smtClean="0"/>
              <a:pPr/>
              <a:t>07/02/2020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9155-5064-4E83-8A8A-94D82FDDF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31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7275-41D0-4C3D-9087-37FF208A7F77}" type="datetimeFigureOut">
              <a:rPr lang="en-GB" smtClean="0"/>
              <a:pPr/>
              <a:t>07/02/2020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9155-5064-4E83-8A8A-94D82FDDF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70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7275-41D0-4C3D-9087-37FF208A7F77}" type="datetimeFigureOut">
              <a:rPr lang="en-GB" smtClean="0"/>
              <a:pPr/>
              <a:t>07/02/2020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9155-5064-4E83-8A8A-94D82FDDF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02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7275-41D0-4C3D-9087-37FF208A7F77}" type="datetimeFigureOut">
              <a:rPr lang="en-GB" smtClean="0"/>
              <a:pPr/>
              <a:t>07/02/2020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9155-5064-4E83-8A8A-94D82FDDF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67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7275-41D0-4C3D-9087-37FF208A7F77}" type="datetimeFigureOut">
              <a:rPr lang="en-GB" smtClean="0"/>
              <a:pPr/>
              <a:t>07/02/2020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9155-5064-4E83-8A8A-94D82FDDF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860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7275-41D0-4C3D-9087-37FF208A7F77}" type="datetimeFigureOut">
              <a:rPr lang="en-GB" smtClean="0"/>
              <a:pPr/>
              <a:t>07/02/2020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9155-5064-4E83-8A8A-94D82FDDF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786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7275-41D0-4C3D-9087-37FF208A7F77}" type="datetimeFigureOut">
              <a:rPr lang="en-GB" smtClean="0"/>
              <a:pPr/>
              <a:t>07/02/2020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9155-5064-4E83-8A8A-94D82FDDF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80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47275-41D0-4C3D-9087-37FF208A7F77}" type="datetimeFigureOut">
              <a:rPr lang="en-GB" smtClean="0"/>
              <a:pPr/>
              <a:t>07/02/2020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79155-5064-4E83-8A8A-94D82FDDF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698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077731"/>
              </p:ext>
            </p:extLst>
          </p:nvPr>
        </p:nvGraphicFramePr>
        <p:xfrm>
          <a:off x="157639" y="333609"/>
          <a:ext cx="4749655" cy="6256550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1116330">
                  <a:extLst>
                    <a:ext uri="{9D8B030D-6E8A-4147-A177-3AD203B41FA5}">
                      <a16:colId xmlns:a16="http://schemas.microsoft.com/office/drawing/2014/main" val="2872369039"/>
                    </a:ext>
                  </a:extLst>
                </a:gridCol>
                <a:gridCol w="1941195">
                  <a:extLst>
                    <a:ext uri="{9D8B030D-6E8A-4147-A177-3AD203B41FA5}">
                      <a16:colId xmlns:a16="http://schemas.microsoft.com/office/drawing/2014/main" val="2503152297"/>
                    </a:ext>
                  </a:extLst>
                </a:gridCol>
                <a:gridCol w="1692130">
                  <a:extLst>
                    <a:ext uri="{9D8B030D-6E8A-4147-A177-3AD203B41FA5}">
                      <a16:colId xmlns:a16="http://schemas.microsoft.com/office/drawing/2014/main" val="1158878404"/>
                    </a:ext>
                  </a:extLst>
                </a:gridCol>
              </a:tblGrid>
              <a:tr h="296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effectLst/>
                          <a:latin typeface="+mn-lt"/>
                        </a:rPr>
                        <a:t>Language</a:t>
                      </a:r>
                      <a:r>
                        <a:rPr lang="en-GB" sz="900" kern="1200" baseline="0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900" kern="1200" dirty="0">
                          <a:effectLst/>
                          <a:latin typeface="+mn-lt"/>
                        </a:rPr>
                        <a:t> Techniques 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effectLst/>
                          <a:latin typeface="+mn-lt"/>
                        </a:rPr>
                        <a:t>Definition 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kern="1200" dirty="0">
                          <a:effectLst/>
                          <a:latin typeface="+mn-lt"/>
                        </a:rPr>
                        <a:t>Example </a:t>
                      </a:r>
                      <a:endParaRPr lang="en-GB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8243149"/>
                  </a:ext>
                </a:extLst>
              </a:tr>
              <a:tr h="296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effectLst/>
                          <a:latin typeface="+mn-lt"/>
                        </a:rPr>
                        <a:t>Oxymoron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When</a:t>
                      </a:r>
                      <a:r>
                        <a:rPr lang="en-GB" sz="9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a phrase is put together by two ideas which contradict one another. 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‘If in some smothering dreams’</a:t>
                      </a:r>
                      <a:endParaRPr lang="en-GB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6120182"/>
                  </a:ext>
                </a:extLst>
              </a:tr>
              <a:tr h="296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effectLst/>
                          <a:latin typeface="+mn-lt"/>
                        </a:rPr>
                        <a:t>Personification 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+mn-lt"/>
                        </a:rPr>
                        <a:t>Describing an inanimate object as having human feelings.</a:t>
                      </a:r>
                      <a:endParaRPr lang="en-GB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‘the sun surfacing defiantly’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8102827"/>
                  </a:ext>
                </a:extLst>
              </a:tr>
              <a:tr h="444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+mn-lt"/>
                        </a:rPr>
                        <a:t>Metaphor </a:t>
                      </a:r>
                      <a:endParaRPr lang="en-GB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+mn-lt"/>
                        </a:rPr>
                        <a:t> A descriptive technique that names a person, thing or action as something else.</a:t>
                      </a:r>
                      <a:endParaRPr lang="en-GB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‘Sirens ripped open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the warm silk of sleep’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8532344"/>
                  </a:ext>
                </a:extLst>
              </a:tr>
              <a:tr h="444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+mn-lt"/>
                        </a:rPr>
                        <a:t>Simile </a:t>
                      </a:r>
                      <a:endParaRPr lang="en-GB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+mn-lt"/>
                        </a:rPr>
                        <a:t>A descriptive technique that compares one thing with another, usually using 'as' or 'like‘.</a:t>
                      </a:r>
                      <a:endParaRPr lang="en-GB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‘Bent double, like old beggars under sacks’</a:t>
                      </a:r>
                      <a:endParaRPr lang="en-GB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7543968"/>
                  </a:ext>
                </a:extLst>
              </a:tr>
              <a:tr h="306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effectLst/>
                          <a:latin typeface="+mn-lt"/>
                        </a:rPr>
                        <a:t>Superlative 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+mn-lt"/>
                        </a:rPr>
                        <a:t>An adjective/ adverb that indicates the most of something. </a:t>
                      </a:r>
                      <a:endParaRPr lang="en-GB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kern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800" kern="1200" dirty="0">
                          <a:effectLst/>
                          <a:latin typeface="+mn-lt"/>
                        </a:rPr>
                        <a:t>’Sweetest Love! I do not go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+mn-lt"/>
                        </a:rPr>
                        <a:t> For weariness of thee.’</a:t>
                      </a:r>
                      <a:endParaRPr lang="en-GB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1852250"/>
                  </a:ext>
                </a:extLst>
              </a:tr>
              <a:tr h="593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effectLst/>
                          <a:latin typeface="+mn-lt"/>
                        </a:rPr>
                        <a:t>Intensifier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effectLst/>
                          <a:latin typeface="+mn-lt"/>
                        </a:rPr>
                        <a:t>A word, especially an adverb or adjective, that has little meaning itself but is used to add emphasis to another adjective, verb, or adverb.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‘My friend, you would not tell with </a:t>
                      </a:r>
                      <a:r>
                        <a:rPr lang="en-US" sz="800" u="sng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such high </a:t>
                      </a:r>
                      <a:r>
                        <a:rPr lang="en-US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zest’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5051920"/>
                  </a:ext>
                </a:extLst>
              </a:tr>
              <a:tr h="3955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effectLst/>
                          <a:latin typeface="+mn-lt"/>
                        </a:rPr>
                        <a:t>Minimiser 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effectLst/>
                          <a:latin typeface="+mn-lt"/>
                        </a:rPr>
                        <a:t>A word that is used to make another adjective, verb or adverb sound lesser.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‘To children ardent for </a:t>
                      </a:r>
                      <a:r>
                        <a:rPr lang="en-US" sz="800" u="sng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some</a:t>
                      </a:r>
                      <a:r>
                        <a:rPr lang="en-US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desperate glory’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1167429"/>
                  </a:ext>
                </a:extLst>
              </a:tr>
              <a:tr h="263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+mn-lt"/>
                        </a:rPr>
                        <a:t>Imperative </a:t>
                      </a:r>
                      <a:endParaRPr lang="en-GB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+mn-lt"/>
                        </a:rPr>
                        <a:t>A sentence that is a command. </a:t>
                      </a:r>
                      <a:endParaRPr lang="en-GB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‘Let faxes butter-curl on dusty shelves.’</a:t>
                      </a:r>
                      <a:endParaRPr lang="en-GB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6137683"/>
                  </a:ext>
                </a:extLst>
              </a:tr>
              <a:tr h="444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+mn-lt"/>
                        </a:rPr>
                        <a:t>Exclamatory </a:t>
                      </a:r>
                      <a:endParaRPr lang="en-GB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+mn-lt"/>
                        </a:rPr>
                        <a:t>A sentence that expresses a heightened emotion. They end with an exclamation mark</a:t>
                      </a:r>
                      <a:endParaRPr lang="en-GB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‘Gas! GAS! Quick, boys!’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7783667"/>
                  </a:ext>
                </a:extLst>
              </a:tr>
              <a:tr h="444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effectLst/>
                          <a:latin typeface="+mn-lt"/>
                        </a:rPr>
                        <a:t>Listing 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+mn-lt"/>
                        </a:rPr>
                        <a:t>When the writer includes several words/ phrases/ ideas, one after the other.</a:t>
                      </a:r>
                      <a:endParaRPr lang="en-GB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‘And then I must scrub, and bake, and sweep.’</a:t>
                      </a:r>
                      <a:endParaRPr lang="en-GB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5486935"/>
                  </a:ext>
                </a:extLst>
              </a:tr>
              <a:tr h="444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+mn-lt"/>
                        </a:rPr>
                        <a:t>Repetition </a:t>
                      </a:r>
                      <a:endParaRPr lang="en-GB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+mn-lt"/>
                        </a:rPr>
                        <a:t>When a word/ phrase is noticeably repeated throughout a sentence/ paragraph/ whole text.</a:t>
                      </a:r>
                      <a:endParaRPr lang="en-GB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‘Rage, rage against the dying of the light.’</a:t>
                      </a:r>
                      <a:endParaRPr lang="en-GB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1113862"/>
                  </a:ext>
                </a:extLst>
              </a:tr>
              <a:tr h="659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>
                          <a:effectLst/>
                          <a:latin typeface="+mn-lt"/>
                        </a:rPr>
                        <a:t>Imagery </a:t>
                      </a:r>
                      <a:endParaRPr lang="en-GB" sz="9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effectLst/>
                          <a:latin typeface="+mn-lt"/>
                        </a:rPr>
                        <a:t>A technique in which the author appeals to the senses i.e. seeing, hearing, touching.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‘My thoughts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hissed and spat on my scalp.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My bride’s breath soured, stank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 the grey bags of my lungs.’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8584169"/>
                  </a:ext>
                </a:extLst>
              </a:tr>
              <a:tr h="922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Extended Metaphor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 metaphor which is continued over</a:t>
                      </a:r>
                      <a:r>
                        <a:rPr lang="en-GB" sz="9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several lines or throughout a whole poem </a:t>
                      </a:r>
                      <a:endParaRPr lang="en-GB" sz="9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But then,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unexpectedly,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something wonderful happens: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Someone,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 man or a woman,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walks into the room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and holds their arms up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 the ceiling beside you.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756798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82437"/>
              </p:ext>
            </p:extLst>
          </p:nvPr>
        </p:nvGraphicFramePr>
        <p:xfrm>
          <a:off x="4997729" y="3137886"/>
          <a:ext cx="6914409" cy="345227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33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1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Structural</a:t>
                      </a:r>
                      <a:r>
                        <a:rPr lang="en-GB" sz="8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Features 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739" marR="74739" marT="37369" marB="3736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dirty="0">
                          <a:effectLst/>
                        </a:rPr>
                        <a:t>Definition 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739" marR="74739" marT="37369" marB="373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Opening 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739" marR="74739" marT="37369" marB="3736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The first mood/ image of the poem. 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739" marR="74739" marT="37369" marB="373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Cyclical 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739" marR="74739" marT="37369" marB="3736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When end of the poem repeats an idea/ character/ setting from the opening. 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739" marR="74739" marT="37369" marB="3736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Stanza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739" marR="74739" marT="37369" marB="3736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A ‘paragraph’ in a poem.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739" marR="74739" marT="37369" marB="3736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Enjambment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739" marR="74739" marT="37369" marB="3736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A sentence or phrase that runs onto the next line.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739" marR="74739" marT="37369" marB="3736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Anaphora  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739" marR="74739" marT="37369" marB="3736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900" dirty="0">
                          <a:effectLst/>
                        </a:rPr>
                        <a:t>The repetition of a word or phrase at the beginning of successive </a:t>
                      </a:r>
                      <a:r>
                        <a:rPr lang="en-GB" sz="900" dirty="0">
                          <a:effectLst/>
                        </a:rPr>
                        <a:t>lines.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739" marR="74739" marT="37369" marB="3736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Volta 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739" marR="74739" marT="37369" marB="3736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 A turning point in a poem.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739" marR="74739" marT="37369" marB="3736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Juxtaposition 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739" marR="74739" marT="37369" marB="3736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Two ideas/ images placed together for contrasting effect. 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739" marR="74739" marT="37369" marB="3736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Speaker 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739" marR="74739" marT="37369" marB="3736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The narrator, or person in the poem.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739" marR="74739" marT="37369" marB="37369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9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Change of mood/ tone 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739" marR="74739" marT="37369" marB="3736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>
                          <a:effectLst/>
                        </a:rPr>
                        <a:t>When the writer alters the overall feeling of the poem. 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739" marR="74739" marT="37369" marB="37369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52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Refrain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739" marR="74739" marT="37369" marB="3736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A phrase, line or group of lines which is repeated</a:t>
                      </a:r>
                      <a:r>
                        <a:rPr lang="en-GB" sz="900" baseline="0" dirty="0">
                          <a:effectLst/>
                        </a:rPr>
                        <a:t> </a:t>
                      </a:r>
                      <a:r>
                        <a:rPr lang="en-GB" sz="900" dirty="0">
                          <a:effectLst/>
                        </a:rPr>
                        <a:t>throughout a poem.</a:t>
                      </a:r>
                    </a:p>
                  </a:txBody>
                  <a:tcPr marL="74739" marR="74739" marT="37369" marB="37369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3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Ending</a:t>
                      </a:r>
                      <a:r>
                        <a:rPr lang="en-GB" sz="9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739" marR="74739" marT="37369" marB="3736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dirty="0">
                          <a:effectLst/>
                        </a:rPr>
                        <a:t>The final mood/image of the poem. 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739" marR="74739" marT="37369" marB="37369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7403" y="0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Unseen Poetry Year 9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134727"/>
              </p:ext>
            </p:extLst>
          </p:nvPr>
        </p:nvGraphicFramePr>
        <p:xfrm>
          <a:off x="5034584" y="159906"/>
          <a:ext cx="6840697" cy="29779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15088">
                  <a:extLst>
                    <a:ext uri="{9D8B030D-6E8A-4147-A177-3AD203B41FA5}">
                      <a16:colId xmlns:a16="http://schemas.microsoft.com/office/drawing/2014/main" val="2438163316"/>
                    </a:ext>
                  </a:extLst>
                </a:gridCol>
                <a:gridCol w="3903121">
                  <a:extLst>
                    <a:ext uri="{9D8B030D-6E8A-4147-A177-3AD203B41FA5}">
                      <a16:colId xmlns:a16="http://schemas.microsoft.com/office/drawing/2014/main" val="914172702"/>
                    </a:ext>
                  </a:extLst>
                </a:gridCol>
                <a:gridCol w="1922488">
                  <a:extLst>
                    <a:ext uri="{9D8B030D-6E8A-4147-A177-3AD203B41FA5}">
                      <a16:colId xmlns:a16="http://schemas.microsoft.com/office/drawing/2014/main" val="2678790946"/>
                    </a:ext>
                  </a:extLst>
                </a:gridCol>
              </a:tblGrid>
              <a:tr h="191475">
                <a:tc>
                  <a:txBody>
                    <a:bodyPr/>
                    <a:lstStyle/>
                    <a:p>
                      <a:r>
                        <a:rPr lang="en-GB" sz="800" dirty="0"/>
                        <a:t>Word class</a:t>
                      </a:r>
                      <a:r>
                        <a:rPr lang="en-GB" sz="800" baseline="0" dirty="0"/>
                        <a:t> 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Definition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887719"/>
                  </a:ext>
                </a:extLst>
              </a:tr>
              <a:tr h="447904">
                <a:tc>
                  <a:txBody>
                    <a:bodyPr/>
                    <a:lstStyle/>
                    <a:p>
                      <a:r>
                        <a:rPr lang="en-GB" sz="900" dirty="0"/>
                        <a:t>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 </a:t>
                      </a:r>
                      <a:r>
                        <a:rPr lang="en-US" sz="9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is a word or set of words that shows action (</a:t>
                      </a:r>
                      <a:r>
                        <a:rPr lang="en-US" sz="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runs, is going, has been painting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 feeling (</a:t>
                      </a:r>
                      <a:r>
                        <a:rPr lang="en-US" sz="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loves, envies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 or state of being (</a:t>
                      </a:r>
                      <a:r>
                        <a:rPr lang="en-US" sz="9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am, are, is, have been, was, seem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r>
                        <a:rPr lang="en-US" sz="700" u="none" strike="noStrike" cap="none" dirty="0">
                          <a:effectLst/>
                          <a:sym typeface="Arial"/>
                        </a:rPr>
                        <a:t>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u="none" dirty="0"/>
                        <a:t>‘He </a:t>
                      </a:r>
                      <a:r>
                        <a:rPr lang="en-GB" sz="1000" u="sng" dirty="0"/>
                        <a:t>plunges</a:t>
                      </a:r>
                      <a:r>
                        <a:rPr lang="en-GB" sz="1000" u="none" dirty="0"/>
                        <a:t> at me, </a:t>
                      </a:r>
                      <a:r>
                        <a:rPr lang="en-GB" sz="1000" u="sng" dirty="0"/>
                        <a:t>guttering, choking, drowning</a:t>
                      </a:r>
                      <a:r>
                        <a:rPr lang="en-GB" sz="1000" u="none" dirty="0"/>
                        <a:t>.’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335313"/>
                  </a:ext>
                </a:extLst>
              </a:tr>
              <a:tr h="352894">
                <a:tc>
                  <a:txBody>
                    <a:bodyPr/>
                    <a:lstStyle/>
                    <a:p>
                      <a:r>
                        <a:rPr lang="en-GB" sz="900" dirty="0"/>
                        <a:t>Adverb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u="none" strike="noStrike" cap="none" dirty="0">
                          <a:effectLst/>
                          <a:sym typeface="Arial"/>
                        </a:rPr>
                        <a:t>An</a:t>
                      </a:r>
                      <a:r>
                        <a:rPr lang="en-GB" sz="900" u="none" strike="noStrike" cap="none" baseline="0" dirty="0">
                          <a:effectLst/>
                          <a:sym typeface="Arial"/>
                        </a:rPr>
                        <a:t> </a:t>
                      </a:r>
                      <a:r>
                        <a:rPr lang="en-US" sz="900" u="none" strike="noStrike" cap="none" dirty="0">
                          <a:effectLst/>
                          <a:sym typeface="Arial"/>
                        </a:rPr>
                        <a:t>adverb labels how, when or where something happens (and they often end in ‘–</a:t>
                      </a:r>
                      <a:r>
                        <a:rPr lang="en-US" sz="900" u="none" strike="noStrike" cap="none" dirty="0" err="1">
                          <a:effectLst/>
                          <a:sym typeface="Arial"/>
                        </a:rPr>
                        <a:t>ly</a:t>
                      </a:r>
                      <a:r>
                        <a:rPr lang="en-US" sz="900" u="none" strike="noStrike" cap="none" dirty="0">
                          <a:effectLst/>
                          <a:sym typeface="Arial"/>
                        </a:rPr>
                        <a:t>’).</a:t>
                      </a:r>
                      <a:r>
                        <a:rPr lang="en-US" sz="900" u="none" strike="noStrike" cap="none" baseline="0" dirty="0">
                          <a:effectLst/>
                          <a:sym typeface="Arial"/>
                        </a:rPr>
                        <a:t>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‘Then </a:t>
                      </a:r>
                      <a:r>
                        <a:rPr lang="en-US" sz="1000" u="sng" dirty="0"/>
                        <a:t>cunningly </a:t>
                      </a:r>
                      <a:r>
                        <a:rPr lang="en-US" sz="1000" dirty="0"/>
                        <a:t>covering his tracks’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437942"/>
                  </a:ext>
                </a:extLst>
              </a:tr>
              <a:tr h="705788">
                <a:tc>
                  <a:txBody>
                    <a:bodyPr/>
                    <a:lstStyle/>
                    <a:p>
                      <a:r>
                        <a:rPr lang="en-GB" sz="900" dirty="0"/>
                        <a:t>Noun</a:t>
                      </a:r>
                    </a:p>
                    <a:p>
                      <a:endParaRPr lang="en-GB" sz="900" dirty="0"/>
                    </a:p>
                    <a:p>
                      <a:endParaRPr lang="en-GB" sz="900" dirty="0"/>
                    </a:p>
                    <a:p>
                      <a:endParaRPr lang="en-GB" sz="900" dirty="0"/>
                    </a:p>
                    <a:p>
                      <a:r>
                        <a:rPr lang="en-GB" sz="900" dirty="0"/>
                        <a:t>Pronoun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u="none" strike="noStrike" cap="none" dirty="0">
                          <a:effectLst/>
                          <a:sym typeface="Arial"/>
                        </a:rPr>
                        <a:t>Nouns</a:t>
                      </a:r>
                      <a:r>
                        <a:rPr lang="en-US" sz="900" u="none" strike="noStrike" cap="none" baseline="0" dirty="0">
                          <a:effectLst/>
                          <a:sym typeface="Arial"/>
                        </a:rPr>
                        <a:t> are names, places and things</a:t>
                      </a:r>
                      <a:r>
                        <a:rPr lang="en-US" sz="900" u="none" strike="noStrike" cap="none" dirty="0">
                          <a:effectLst/>
                          <a:sym typeface="Arial"/>
                        </a:rPr>
                        <a:t>; they also signify imagined things like ‘a ghost’; and ideas or concepts, such as ‘love’, ‘guilt’ or ‘fate’.</a:t>
                      </a:r>
                    </a:p>
                    <a:p>
                      <a:endParaRPr lang="en-US" sz="900" u="none" strike="noStrike" cap="none" dirty="0">
                        <a:effectLst/>
                        <a:sym typeface="Arial"/>
                      </a:endParaRPr>
                    </a:p>
                    <a:p>
                      <a:endParaRPr lang="en-US" sz="900" u="none" strike="noStrike" cap="none" dirty="0">
                        <a:effectLst/>
                        <a:sym typeface="Arial"/>
                      </a:endParaRPr>
                    </a:p>
                    <a:p>
                      <a:r>
                        <a:rPr lang="en-US" sz="900" u="none" strike="noStrike" cap="none" dirty="0">
                          <a:effectLst/>
                          <a:sym typeface="Arial"/>
                        </a:rPr>
                        <a:t>Words used instead</a:t>
                      </a:r>
                      <a:r>
                        <a:rPr lang="en-US" sz="900" u="none" strike="noStrike" cap="none" baseline="0" dirty="0">
                          <a:effectLst/>
                          <a:sym typeface="Arial"/>
                        </a:rPr>
                        <a:t> of a noun i.e. ‘he’, ‘she’, ‘they’, ‘it’.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‘Your </a:t>
                      </a:r>
                      <a:r>
                        <a:rPr lang="en-US" sz="1000" u="sng" dirty="0"/>
                        <a:t>words</a:t>
                      </a:r>
                      <a:r>
                        <a:rPr lang="en-US" sz="1000" dirty="0"/>
                        <a:t> cut into </a:t>
                      </a:r>
                      <a:r>
                        <a:rPr lang="en-US" sz="1000" u="sng" dirty="0"/>
                        <a:t>me</a:t>
                      </a:r>
                      <a:r>
                        <a:rPr lang="en-US" sz="1000" dirty="0"/>
                        <a:t>, sharp as a </a:t>
                      </a:r>
                      <a:r>
                        <a:rPr lang="en-US" sz="1000" u="sng" dirty="0"/>
                        <a:t>knife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The </a:t>
                      </a:r>
                      <a:r>
                        <a:rPr lang="en-US" sz="1000" u="sng" dirty="0"/>
                        <a:t>pain</a:t>
                      </a:r>
                      <a:r>
                        <a:rPr lang="en-US" sz="1000" dirty="0"/>
                        <a:t> that </a:t>
                      </a:r>
                      <a:r>
                        <a:rPr lang="en-US" sz="1000" u="sng" dirty="0"/>
                        <a:t>you</a:t>
                      </a:r>
                      <a:r>
                        <a:rPr lang="en-US" sz="1000" dirty="0"/>
                        <a:t> cause always goes unseen’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074682"/>
                  </a:ext>
                </a:extLst>
              </a:tr>
              <a:tr h="447904">
                <a:tc>
                  <a:txBody>
                    <a:bodyPr/>
                    <a:lstStyle/>
                    <a:p>
                      <a:r>
                        <a:rPr lang="en-GB" sz="900" dirty="0"/>
                        <a:t>Adjective</a:t>
                      </a:r>
                      <a:r>
                        <a:rPr lang="en-GB" sz="900" baseline="0" dirty="0"/>
                        <a:t>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u="none" strike="noStrike" cap="none" dirty="0">
                          <a:effectLst/>
                          <a:sym typeface="Arial"/>
                        </a:rPr>
                        <a:t>An adjective is a describing word or phrase that adds qualities to a noun. It normally comes before a noun, or after verbs like ‘am’, ‘is’, ‘was’, ‘appears’ or ‘seems’.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‘With a </a:t>
                      </a:r>
                      <a:r>
                        <a:rPr lang="en-US" sz="1000" u="sng" dirty="0"/>
                        <a:t>deep</a:t>
                      </a:r>
                      <a:r>
                        <a:rPr lang="en-US" sz="1000" dirty="0"/>
                        <a:t> multitude</a:t>
                      </a:r>
                    </a:p>
                    <a:p>
                      <a:r>
                        <a:rPr lang="en-US" sz="1000" dirty="0"/>
                        <a:t>Of </a:t>
                      </a:r>
                      <a:r>
                        <a:rPr lang="en-US" sz="1000" u="sng" dirty="0" err="1"/>
                        <a:t>colourful</a:t>
                      </a:r>
                      <a:r>
                        <a:rPr lang="en-US" sz="1000" u="sng" dirty="0"/>
                        <a:t> </a:t>
                      </a:r>
                      <a:r>
                        <a:rPr lang="en-US" sz="1000" dirty="0"/>
                        <a:t>distractions.’</a:t>
                      </a:r>
                    </a:p>
                    <a:p>
                      <a:endParaRPr lang="en-GB" sz="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891842"/>
                  </a:ext>
                </a:extLst>
              </a:tr>
              <a:tr h="570060">
                <a:tc>
                  <a:txBody>
                    <a:bodyPr/>
                    <a:lstStyle/>
                    <a:p>
                      <a:r>
                        <a:rPr lang="en-GB" sz="900" dirty="0"/>
                        <a:t>Preposition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u="none" strike="noStrike" cap="none" dirty="0">
                          <a:effectLst/>
                          <a:sym typeface="Arial"/>
                        </a:rPr>
                        <a:t>Prepositions are short words and phrases that give information about place, time and manner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‘They dropped </a:t>
                      </a:r>
                      <a:r>
                        <a:rPr lang="en-US" sz="1000" u="sng" dirty="0"/>
                        <a:t>into</a:t>
                      </a:r>
                      <a:r>
                        <a:rPr lang="en-US" sz="1000" dirty="0"/>
                        <a:t> the dust</a:t>
                      </a:r>
                    </a:p>
                    <a:p>
                      <a:r>
                        <a:rPr lang="en-US" sz="1000" dirty="0"/>
                        <a:t>even before the hunter strung his bow.’</a:t>
                      </a:r>
                      <a:endParaRPr lang="en-GB" sz="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10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84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685</Words>
  <Application>Microsoft Office PowerPoint</Application>
  <PresentationFormat>Widescreen</PresentationFormat>
  <Paragraphs>107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Lymm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Francesca Drummond</dc:creator>
  <cp:lastModifiedBy>Hayleigh Turner</cp:lastModifiedBy>
  <cp:revision>29</cp:revision>
  <dcterms:created xsi:type="dcterms:W3CDTF">2019-03-10T16:46:02Z</dcterms:created>
  <dcterms:modified xsi:type="dcterms:W3CDTF">2020-02-07T10:43:56Z</dcterms:modified>
</cp:coreProperties>
</file>