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76" r:id="rId2"/>
    <p:sldMasterId id="2147483697" r:id="rId3"/>
  </p:sldMasterIdLst>
  <p:notesMasterIdLst>
    <p:notesMasterId r:id="rId39"/>
  </p:notesMasterIdLst>
  <p:handoutMasterIdLst>
    <p:handoutMasterId r:id="rId40"/>
  </p:handoutMasterIdLst>
  <p:sldIdLst>
    <p:sldId id="540" r:id="rId4"/>
    <p:sldId id="310" r:id="rId5"/>
    <p:sldId id="502" r:id="rId6"/>
    <p:sldId id="503" r:id="rId7"/>
    <p:sldId id="504" r:id="rId8"/>
    <p:sldId id="546" r:id="rId9"/>
    <p:sldId id="505" r:id="rId10"/>
    <p:sldId id="508" r:id="rId11"/>
    <p:sldId id="507" r:id="rId12"/>
    <p:sldId id="521" r:id="rId13"/>
    <p:sldId id="556" r:id="rId14"/>
    <p:sldId id="559" r:id="rId15"/>
    <p:sldId id="560" r:id="rId16"/>
    <p:sldId id="561" r:id="rId17"/>
    <p:sldId id="562" r:id="rId18"/>
    <p:sldId id="563" r:id="rId19"/>
    <p:sldId id="564" r:id="rId20"/>
    <p:sldId id="565" r:id="rId21"/>
    <p:sldId id="566" r:id="rId22"/>
    <p:sldId id="567" r:id="rId23"/>
    <p:sldId id="549" r:id="rId24"/>
    <p:sldId id="534" r:id="rId25"/>
    <p:sldId id="525" r:id="rId26"/>
    <p:sldId id="536" r:id="rId27"/>
    <p:sldId id="506" r:id="rId28"/>
    <p:sldId id="510" r:id="rId29"/>
    <p:sldId id="526" r:id="rId30"/>
    <p:sldId id="527" r:id="rId31"/>
    <p:sldId id="552" r:id="rId32"/>
    <p:sldId id="528" r:id="rId33"/>
    <p:sldId id="511" r:id="rId34"/>
    <p:sldId id="553" r:id="rId35"/>
    <p:sldId id="529" r:id="rId36"/>
    <p:sldId id="535" r:id="rId37"/>
    <p:sldId id="533" r:id="rId3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B50"/>
    <a:srgbClr val="00263A"/>
    <a:srgbClr val="996600"/>
    <a:srgbClr val="4D4D4D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CE8239-B6DB-4D8B-B673-F7653FE369B8}" v="1" dt="2019-09-10T19:10:04.4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7" autoAdjust="0"/>
    <p:restoredTop sz="87759" autoAdjust="0"/>
  </p:normalViewPr>
  <p:slideViewPr>
    <p:cSldViewPr>
      <p:cViewPr varScale="1">
        <p:scale>
          <a:sx n="100" d="100"/>
          <a:sy n="100" d="100"/>
        </p:scale>
        <p:origin x="99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DF743-6CEE-4DE3-A38D-B3BD47896753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AEE36-78F8-468A-9B4F-86EE9E77D7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869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8EA65-2505-48E9-9257-6BD23600A95A}" type="datetimeFigureOut">
              <a:rPr lang="en-GB" smtClean="0"/>
              <a:pPr/>
              <a:t>21/09/2020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35CCB-858D-4E62-8F86-372A270456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7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35CCB-858D-4E62-8F86-372A27045669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566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35CCB-858D-4E62-8F86-372A27045669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819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35CCB-858D-4E62-8F86-372A27045669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538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35CCB-858D-4E62-8F86-372A27045669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192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F5F0E-4022-4B47-836A-612108FA66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781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35CCB-858D-4E62-8F86-372A27045669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614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35CCB-858D-4E62-8F86-372A27045669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877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35CCB-858D-4E62-8F86-372A27045669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131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35CCB-858D-4E62-8F86-372A27045669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573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4147" y="1122363"/>
            <a:ext cx="7563853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4146" y="3602038"/>
            <a:ext cx="7563855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9072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156B-DC0A-4873-8311-5846056EF84B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78B3C-7B45-4D6C-8D32-3E8FE94EB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96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156B-DC0A-4873-8311-5846056EF84B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78B3C-7B45-4D6C-8D32-3E8FE94EB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750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156B-DC0A-4873-8311-5846056EF84B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78B3C-7B45-4D6C-8D32-3E8FE94EB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103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156B-DC0A-4873-8311-5846056EF84B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78B3C-7B45-4D6C-8D32-3E8FE94EB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721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156B-DC0A-4873-8311-5846056EF84B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78B3C-7B45-4D6C-8D32-3E8FE94EB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535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156B-DC0A-4873-8311-5846056EF84B}" type="datetimeFigureOut">
              <a:rPr lang="en-GB" smtClean="0"/>
              <a:t>21/09/2020</a:t>
            </a:fld>
            <a:endParaRPr lang="en-GB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78B3C-7B45-4D6C-8D32-3E8FE94EB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396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156B-DC0A-4873-8311-5846056EF84B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78B3C-7B45-4D6C-8D32-3E8FE94EB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016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156B-DC0A-4873-8311-5846056EF84B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78B3C-7B45-4D6C-8D32-3E8FE94EB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376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1BADB-9BA9-476D-BE30-C6A53D5D9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750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D3E6-38CF-714B-8C31-F9DB831C7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8E06B-B8AE-7544-A5C1-BBE4A0B09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Quarter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EA8AB-A410-9B45-91F6-AF9905479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56E764F-093C-3F4F-8EC6-20205346AA4F}" type="datetimeFigureOut">
              <a:rPr lang="en-US" sz="1350" smtClean="0">
                <a:solidFill>
                  <a:prstClr val="black"/>
                </a:solidFill>
              </a:rPr>
              <a:pPr defTabSz="685800">
                <a:defRPr/>
              </a:pPr>
              <a:t>9/21/2020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E672C-5D8C-F840-9CFA-E57A5F99D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84F8F-5B0B-124A-B286-DC81FEF19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E9CD55D-55AC-EE45-B1C5-FF44CA0522C5}" type="slidenum">
              <a:rPr 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3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42080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9/21/2020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51579" y="329309"/>
            <a:ext cx="5626775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0061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09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4147" y="1122363"/>
            <a:ext cx="7563853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4146" y="3602038"/>
            <a:ext cx="7563855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5042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D3E6-38CF-714B-8C31-F9DB831C7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8E06B-B8AE-7544-A5C1-BBE4A0B09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Quarter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EA8AB-A410-9B45-91F6-AF9905479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56E764F-093C-3F4F-8EC6-20205346AA4F}" type="datetimeFigureOut">
              <a:rPr lang="en-US" sz="1350" smtClean="0">
                <a:solidFill>
                  <a:prstClr val="black"/>
                </a:solidFill>
              </a:rPr>
              <a:pPr defTabSz="685800">
                <a:defRPr/>
              </a:pPr>
              <a:t>9/21/2020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E672C-5D8C-F840-9CFA-E57A5F99D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84F8F-5B0B-124A-B286-DC81FEF19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E9CD55D-55AC-EE45-B1C5-FF44CA0522C5}" type="slidenum">
              <a:rPr 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9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42080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9/21/2020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51579" y="329309"/>
            <a:ext cx="5626775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0061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72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156B-DC0A-4873-8311-5846056EF84B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B0478B3C-7B45-4D6C-8D32-3E8FE94EB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100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156B-DC0A-4873-8311-5846056EF84B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78B3C-7B45-4D6C-8D32-3E8FE94EB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48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5937156B-DC0A-4873-8311-5846056EF84B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B0478B3C-7B45-4D6C-8D32-3E8FE94EB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95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7AC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rgbClr val="BBA069">
                <a:tint val="45000"/>
                <a:satMod val="400000"/>
              </a:srgbClr>
            </a:duotone>
          </a:blip>
          <a:srcRect l="65" t="5955" r="11942" b="7378"/>
          <a:stretch/>
        </p:blipFill>
        <p:spPr>
          <a:xfrm>
            <a:off x="7591927" y="0"/>
            <a:ext cx="4584032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0" y="294760"/>
            <a:ext cx="906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4757" y="3762103"/>
            <a:ext cx="8779043" cy="2414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499" y="-13063"/>
            <a:ext cx="1702921" cy="6858594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 userDrawn="1"/>
        </p:nvSpPr>
        <p:spPr bwMode="auto">
          <a:xfrm>
            <a:off x="135633" y="1325563"/>
            <a:ext cx="1394657" cy="80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LYMM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9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HIGH SCHOOL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bg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3541" y="294760"/>
            <a:ext cx="718835" cy="111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1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bg1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00263A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7AC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rgbClr val="BBA069">
                <a:tint val="45000"/>
                <a:satMod val="400000"/>
              </a:srgbClr>
            </a:duotone>
          </a:blip>
          <a:srcRect l="65" t="5955" r="11942" b="7378"/>
          <a:stretch/>
        </p:blipFill>
        <p:spPr>
          <a:xfrm>
            <a:off x="7591927" y="0"/>
            <a:ext cx="4584032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0" y="294760"/>
            <a:ext cx="906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4757" y="3762103"/>
            <a:ext cx="8779043" cy="2414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499" y="-13063"/>
            <a:ext cx="1702921" cy="6858594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 userDrawn="1"/>
        </p:nvSpPr>
        <p:spPr bwMode="auto">
          <a:xfrm>
            <a:off x="135633" y="1325563"/>
            <a:ext cx="1394657" cy="80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LYMM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9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HIGH SCHOOL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bg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3541" y="294760"/>
            <a:ext cx="718835" cy="111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6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bg1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00263A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937156B-DC0A-4873-8311-5846056EF84B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B0478B3C-7B45-4D6C-8D32-3E8FE94EB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2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hyperlink" Target="https://members.gcsepod.com/" TargetMode="Externa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BACD370-C256-4962-B288-1430012384B8}"/>
              </a:ext>
            </a:extLst>
          </p:cNvPr>
          <p:cNvSpPr/>
          <p:nvPr/>
        </p:nvSpPr>
        <p:spPr>
          <a:xfrm>
            <a:off x="1847528" y="116632"/>
            <a:ext cx="10153128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2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r>
              <a:rPr lang="en-GB" sz="4400" b="1" dirty="0">
                <a:solidFill>
                  <a:srgbClr val="002060"/>
                </a:solidFill>
                <a:latin typeface="Trajan Pro" panose="02020502050506020301" pitchFamily="18" charset="0"/>
              </a:rPr>
              <a:t>Year 10</a:t>
            </a:r>
          </a:p>
          <a:p>
            <a:pPr algn="ctr"/>
            <a:r>
              <a:rPr lang="en-GB" sz="4400" b="1" dirty="0">
                <a:solidFill>
                  <a:srgbClr val="002060"/>
                </a:solidFill>
                <a:latin typeface="Trajan Pro" panose="02020502050506020301" pitchFamily="18" charset="0"/>
              </a:rPr>
              <a:t>Information &amp; Guidance Evening</a:t>
            </a:r>
          </a:p>
          <a:p>
            <a:pPr algn="ctr"/>
            <a:endParaRPr lang="en-GB" sz="44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4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r>
              <a:rPr lang="en-GB" sz="4400" b="1" dirty="0">
                <a:solidFill>
                  <a:srgbClr val="002060"/>
                </a:solidFill>
              </a:rPr>
              <a:t>Welcome</a:t>
            </a:r>
            <a:endParaRPr lang="en-GB" sz="3200" b="1" dirty="0">
              <a:solidFill>
                <a:srgbClr val="002060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91F722-03A2-4F5B-BE0C-345D18E87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619" y="3284984"/>
            <a:ext cx="1260946" cy="150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72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What is GCSEPod?</a:t>
            </a:r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52" y="2744923"/>
            <a:ext cx="3356334" cy="25202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83868" y="3489648"/>
            <a:ext cx="4608512" cy="3168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550" y="3523832"/>
            <a:ext cx="1899611" cy="14272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843" y="4376037"/>
            <a:ext cx="2111710" cy="2353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726" y="4936079"/>
            <a:ext cx="2196603" cy="16941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2062" y="5522651"/>
            <a:ext cx="2359356" cy="877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5755" y="3519956"/>
            <a:ext cx="1664818" cy="11079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07568" y="921007"/>
            <a:ext cx="950505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GCSEPod</a:t>
            </a:r>
            <a:r>
              <a:rPr lang="en-US" sz="2600" dirty="0">
                <a:solidFill>
                  <a:srgbClr val="002060"/>
                </a:solidFill>
                <a:latin typeface="Trebuchet MS" panose="020B0603020202020204" pitchFamily="34" charset="0"/>
              </a:rPr>
              <a:t> provides highly concentrated 3-5 minute bursts of audio-visual, expert-written learning which can help to reinforce and consolidate key GCSE topics covered in lessons. </a:t>
            </a:r>
          </a:p>
        </p:txBody>
      </p:sp>
    </p:spTree>
    <p:extLst>
      <p:ext uri="{BB962C8B-B14F-4D97-AF65-F5344CB8AC3E}">
        <p14:creationId xmlns:p14="http://schemas.microsoft.com/office/powerpoint/2010/main" val="2202776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4DF113F-1B42-4EFE-A197-A16CC92670BD}"/>
              </a:ext>
            </a:extLst>
          </p:cNvPr>
          <p:cNvGrpSpPr/>
          <p:nvPr/>
        </p:nvGrpSpPr>
        <p:grpSpPr>
          <a:xfrm>
            <a:off x="0" y="5960363"/>
            <a:ext cx="12192001" cy="716039"/>
            <a:chOff x="0" y="5484928"/>
            <a:chExt cx="12192001" cy="7160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660584F-A9E8-455C-8BEF-8B61A3967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484928"/>
              <a:ext cx="6937262" cy="71603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8E57F4E-1C89-4A12-8E7C-D0209C2E5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63" r="19590" b="172"/>
            <a:stretch/>
          </p:blipFill>
          <p:spPr>
            <a:xfrm>
              <a:off x="6937263" y="5486165"/>
              <a:ext cx="5254738" cy="71480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FA79C58-8559-4BDB-9B9D-3808DE523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4632" y="298314"/>
            <a:ext cx="2362005" cy="8776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93F756-CCB8-4671-9E8D-095DD69FEA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09" t="25007" r="26586" b="26919"/>
          <a:stretch/>
        </p:blipFill>
        <p:spPr>
          <a:xfrm>
            <a:off x="119336" y="816273"/>
            <a:ext cx="9331900" cy="38760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324495-0E6C-41F6-9A92-7AC6B7E8814D}"/>
              </a:ext>
            </a:extLst>
          </p:cNvPr>
          <p:cNvSpPr txBox="1"/>
          <p:nvPr/>
        </p:nvSpPr>
        <p:spPr>
          <a:xfrm>
            <a:off x="376042" y="4715920"/>
            <a:ext cx="11710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37,410 Pods watched last year</a:t>
            </a:r>
          </a:p>
        </p:txBody>
      </p:sp>
    </p:spTree>
    <p:extLst>
      <p:ext uri="{BB962C8B-B14F-4D97-AF65-F5344CB8AC3E}">
        <p14:creationId xmlns:p14="http://schemas.microsoft.com/office/powerpoint/2010/main" val="4001863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5A9AD10-8469-47B8-B2D9-3536074D2F8C}"/>
              </a:ext>
            </a:extLst>
          </p:cNvPr>
          <p:cNvSpPr txBox="1">
            <a:spLocks/>
          </p:cNvSpPr>
          <p:nvPr/>
        </p:nvSpPr>
        <p:spPr>
          <a:xfrm>
            <a:off x="1524000" y="171883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25000"/>
                  </a:srgbClr>
                </a:solidFill>
                <a:effectLst/>
                <a:uLnTx/>
                <a:uFillTx/>
                <a:latin typeface="Rockwell" panose="02060603020205020403"/>
                <a:ea typeface="+mj-ea"/>
                <a:cs typeface="Arial" panose="020B0604020202020204" pitchFamily="34" charset="0"/>
              </a:rPr>
              <a:t>So, how do you use GCSEPod?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E91B302-72E2-4245-BFF1-FDE92457518A}"/>
              </a:ext>
            </a:extLst>
          </p:cNvPr>
          <p:cNvGrpSpPr/>
          <p:nvPr/>
        </p:nvGrpSpPr>
        <p:grpSpPr>
          <a:xfrm>
            <a:off x="0" y="5960363"/>
            <a:ext cx="12192001" cy="716039"/>
            <a:chOff x="0" y="5484928"/>
            <a:chExt cx="12192001" cy="71603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5AD211-266B-4401-AB72-4B42FEF0C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484928"/>
              <a:ext cx="6937262" cy="71603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88F3007-3C32-4E93-87DE-D4A2EDD0D1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63" r="19590" b="172"/>
            <a:stretch/>
          </p:blipFill>
          <p:spPr>
            <a:xfrm>
              <a:off x="6937263" y="5486165"/>
              <a:ext cx="5254738" cy="714802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2100D74-3CBA-4C81-A9F4-6E1154D2A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4632" y="298314"/>
            <a:ext cx="2362005" cy="87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82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80AD996-C26D-43BC-AF81-517BCFB4AAB7}"/>
              </a:ext>
            </a:extLst>
          </p:cNvPr>
          <p:cNvGrpSpPr/>
          <p:nvPr/>
        </p:nvGrpSpPr>
        <p:grpSpPr>
          <a:xfrm>
            <a:off x="0" y="5960363"/>
            <a:ext cx="12192001" cy="716039"/>
            <a:chOff x="0" y="5484928"/>
            <a:chExt cx="12192001" cy="71603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B43D978-6501-4C69-AD77-8F086EA74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484928"/>
              <a:ext cx="6937262" cy="7160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C99A872-9B57-4A1E-A947-12C7F6B451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63" r="19590" b="172"/>
            <a:stretch/>
          </p:blipFill>
          <p:spPr>
            <a:xfrm>
              <a:off x="6937263" y="5486165"/>
              <a:ext cx="5254738" cy="71480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866C484-8EB4-4CFD-B240-2F78DFE49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413" y="437237"/>
            <a:ext cx="9075174" cy="510478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2EAEB6F-86BE-4AC1-BA12-A9EFEB887662}"/>
              </a:ext>
            </a:extLst>
          </p:cNvPr>
          <p:cNvCxnSpPr>
            <a:cxnSpLocks/>
          </p:cNvCxnSpPr>
          <p:nvPr/>
        </p:nvCxnSpPr>
        <p:spPr>
          <a:xfrm flipV="1">
            <a:off x="1130710" y="3519948"/>
            <a:ext cx="2045109" cy="1455175"/>
          </a:xfrm>
          <a:prstGeom prst="straightConnector1">
            <a:avLst/>
          </a:prstGeom>
          <a:ln w="76200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378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382EC77-745C-406A-A1A6-203A269D5FFF}"/>
              </a:ext>
            </a:extLst>
          </p:cNvPr>
          <p:cNvGrpSpPr/>
          <p:nvPr/>
        </p:nvGrpSpPr>
        <p:grpSpPr>
          <a:xfrm>
            <a:off x="0" y="5960363"/>
            <a:ext cx="12192001" cy="716039"/>
            <a:chOff x="0" y="5484928"/>
            <a:chExt cx="12192001" cy="7160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2516EE-AE87-414F-AA0C-0DE3EE2DB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484928"/>
              <a:ext cx="6937262" cy="71603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5B057BD-FB5B-4634-9615-C0ADE141AC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63" r="19590" b="172"/>
            <a:stretch/>
          </p:blipFill>
          <p:spPr>
            <a:xfrm>
              <a:off x="6937263" y="5486165"/>
              <a:ext cx="5254738" cy="71480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260648"/>
            <a:ext cx="9649072" cy="542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20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80AD996-C26D-43BC-AF81-517BCFB4AAB7}"/>
              </a:ext>
            </a:extLst>
          </p:cNvPr>
          <p:cNvGrpSpPr/>
          <p:nvPr/>
        </p:nvGrpSpPr>
        <p:grpSpPr>
          <a:xfrm>
            <a:off x="0" y="5960363"/>
            <a:ext cx="12192001" cy="716039"/>
            <a:chOff x="0" y="5484928"/>
            <a:chExt cx="12192001" cy="71603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B43D978-6501-4C69-AD77-8F086EA74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484928"/>
              <a:ext cx="6937262" cy="7160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C99A872-9B57-4A1E-A947-12C7F6B451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63" r="19590" b="172"/>
            <a:stretch/>
          </p:blipFill>
          <p:spPr>
            <a:xfrm>
              <a:off x="6937263" y="5486165"/>
              <a:ext cx="5254738" cy="714802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F31EB7A-C76A-446A-82A7-B30D20D6D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890" y="4837174"/>
            <a:ext cx="2362005" cy="8776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91717E-FFDD-456D-B9AB-CD1FC374CC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52" t="20932" r="17338" b="20860"/>
          <a:stretch/>
        </p:blipFill>
        <p:spPr>
          <a:xfrm>
            <a:off x="122855" y="2411213"/>
            <a:ext cx="6680512" cy="3303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485133-DAB3-448D-9C1E-AD2044FE3C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84" t="18781" r="23145" b="20000"/>
          <a:stretch/>
        </p:blipFill>
        <p:spPr>
          <a:xfrm>
            <a:off x="5755322" y="258242"/>
            <a:ext cx="6308303" cy="35396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4E685A-8D2B-425F-B260-18FCD3360C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645" t="27527" r="59516" b="57706"/>
          <a:stretch/>
        </p:blipFill>
        <p:spPr>
          <a:xfrm>
            <a:off x="294967" y="248171"/>
            <a:ext cx="2271251" cy="191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6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20DCFC-F85F-4C65-BC48-25FE9EAF1E2B}"/>
              </a:ext>
            </a:extLst>
          </p:cNvPr>
          <p:cNvSpPr txBox="1">
            <a:spLocks/>
          </p:cNvSpPr>
          <p:nvPr/>
        </p:nvSpPr>
        <p:spPr>
          <a:xfrm>
            <a:off x="-180731" y="-128955"/>
            <a:ext cx="6941732" cy="69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E9E5DC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Check and Challenge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0AD996-C26D-43BC-AF81-517BCFB4AAB7}"/>
              </a:ext>
            </a:extLst>
          </p:cNvPr>
          <p:cNvGrpSpPr/>
          <p:nvPr/>
        </p:nvGrpSpPr>
        <p:grpSpPr>
          <a:xfrm>
            <a:off x="0" y="5960363"/>
            <a:ext cx="12192001" cy="716039"/>
            <a:chOff x="0" y="5484928"/>
            <a:chExt cx="12192001" cy="71603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B43D978-6501-4C69-AD77-8F086EA74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484928"/>
              <a:ext cx="6937262" cy="7160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C99A872-9B57-4A1E-A947-12C7F6B451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63" r="19590" b="172"/>
            <a:stretch/>
          </p:blipFill>
          <p:spPr>
            <a:xfrm>
              <a:off x="6937263" y="5486165"/>
              <a:ext cx="5254738" cy="714802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F31EB7A-C76A-446A-82A7-B30D20D6D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4632" y="298314"/>
            <a:ext cx="2362005" cy="8776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7FE670-93F6-43E6-B481-F5E16228B1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42" t="21650" r="16855" b="19999"/>
          <a:stretch/>
        </p:blipFill>
        <p:spPr>
          <a:xfrm>
            <a:off x="143812" y="840725"/>
            <a:ext cx="6292646" cy="3567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AB0BA7-B577-4836-A9E7-2F55B6602D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87" t="21362" r="16209" b="20287"/>
          <a:stretch/>
        </p:blipFill>
        <p:spPr>
          <a:xfrm>
            <a:off x="5381822" y="2113789"/>
            <a:ext cx="6532933" cy="370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21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80AD996-C26D-43BC-AF81-517BCFB4AAB7}"/>
              </a:ext>
            </a:extLst>
          </p:cNvPr>
          <p:cNvGrpSpPr/>
          <p:nvPr/>
        </p:nvGrpSpPr>
        <p:grpSpPr>
          <a:xfrm>
            <a:off x="0" y="5960363"/>
            <a:ext cx="12192001" cy="716039"/>
            <a:chOff x="0" y="5484928"/>
            <a:chExt cx="12192001" cy="71603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B43D978-6501-4C69-AD77-8F086EA74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484928"/>
              <a:ext cx="6937262" cy="7160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C99A872-9B57-4A1E-A947-12C7F6B451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63" r="19590" b="172"/>
            <a:stretch/>
          </p:blipFill>
          <p:spPr>
            <a:xfrm>
              <a:off x="6937263" y="5486165"/>
              <a:ext cx="5254738" cy="71480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8256F1E-CBF3-4CEB-918D-CDF4E15EA1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03" t="20215" r="17016" b="22036"/>
          <a:stretch/>
        </p:blipFill>
        <p:spPr>
          <a:xfrm>
            <a:off x="440425" y="347118"/>
            <a:ext cx="11311150" cy="5436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31EB7A-C76A-446A-82A7-B30D20D6D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2627" y="1073999"/>
            <a:ext cx="2362005" cy="87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33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EDE31D-50AD-4081-B001-6C7C6E4CD42F}"/>
              </a:ext>
            </a:extLst>
          </p:cNvPr>
          <p:cNvGrpSpPr/>
          <p:nvPr/>
        </p:nvGrpSpPr>
        <p:grpSpPr>
          <a:xfrm>
            <a:off x="2200507" y="1285487"/>
            <a:ext cx="7222201" cy="4295343"/>
            <a:chOff x="2338075" y="876805"/>
            <a:chExt cx="7222201" cy="429534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0E3DE7C-FD46-4C88-96E1-6330C5995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8075" y="876805"/>
              <a:ext cx="7222201" cy="4295343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AF516EB-3576-40DD-9F10-28E927EACA22}"/>
                </a:ext>
              </a:extLst>
            </p:cNvPr>
            <p:cNvGrpSpPr/>
            <p:nvPr/>
          </p:nvGrpSpPr>
          <p:grpSpPr>
            <a:xfrm>
              <a:off x="2627368" y="4255250"/>
              <a:ext cx="6701689" cy="651285"/>
              <a:chOff x="2627368" y="4255250"/>
              <a:chExt cx="6701689" cy="65128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0324802-AA46-4353-AF1A-1463F96376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27368" y="4337825"/>
                <a:ext cx="2523582" cy="52077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9CD1B65-6F4A-465E-B962-A892F5840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01160" y="4255250"/>
                <a:ext cx="2827897" cy="651285"/>
              </a:xfrm>
              <a:prstGeom prst="rect">
                <a:avLst/>
              </a:prstGeom>
            </p:spPr>
          </p:pic>
        </p:grp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EB954D7-8AD9-41B1-80D5-6F73C56522AA}"/>
              </a:ext>
            </a:extLst>
          </p:cNvPr>
          <p:cNvSpPr/>
          <p:nvPr/>
        </p:nvSpPr>
        <p:spPr>
          <a:xfrm>
            <a:off x="224627" y="101012"/>
            <a:ext cx="6488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Arial" panose="020B0604020202020204" pitchFamily="34" charset="0"/>
              </a:rPr>
              <a:t>Watching a GCSEPod video combines seeing, doing and listening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DA7F3-72AE-46F0-A958-4B80857B3964}"/>
              </a:ext>
            </a:extLst>
          </p:cNvPr>
          <p:cNvSpPr txBox="1"/>
          <p:nvPr/>
        </p:nvSpPr>
        <p:spPr>
          <a:xfrm>
            <a:off x="864904" y="5676594"/>
            <a:ext cx="98934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Break out of your comfort zone with Active 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220DAA-3EE4-4CED-AC5E-790C7FC08BF7}"/>
              </a:ext>
            </a:extLst>
          </p:cNvPr>
          <p:cNvGrpSpPr/>
          <p:nvPr/>
        </p:nvGrpSpPr>
        <p:grpSpPr>
          <a:xfrm>
            <a:off x="0" y="5960363"/>
            <a:ext cx="12192001" cy="716039"/>
            <a:chOff x="0" y="5484928"/>
            <a:chExt cx="12192001" cy="71603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6CB15C-86FB-473E-9510-F8763D36D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484928"/>
              <a:ext cx="6937262" cy="7160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CEDE196-A945-4995-B8C9-D1A7A4E29D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63" r="19590" b="172"/>
            <a:stretch/>
          </p:blipFill>
          <p:spPr>
            <a:xfrm>
              <a:off x="6937263" y="5486165"/>
              <a:ext cx="5254738" cy="714802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4778DF6-1710-49E6-B2A1-6853E81FF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8458" y="312046"/>
            <a:ext cx="2362005" cy="87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22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56CC9ED8-378C-425F-A5C4-BD6558D54825}"/>
              </a:ext>
            </a:extLst>
          </p:cNvPr>
          <p:cNvSpPr txBox="1"/>
          <p:nvPr/>
        </p:nvSpPr>
        <p:spPr>
          <a:xfrm>
            <a:off x="169984" y="1340891"/>
            <a:ext cx="254391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wyn New Rg" panose="020B0503000000020004" pitchFamily="34" charset="0"/>
                <a:ea typeface="+mn-ea"/>
                <a:cs typeface="+mn-cs"/>
              </a:rPr>
              <a:t>Mind Mapping</a:t>
            </a:r>
          </a:p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wyn New Rg" panose="020B0503000000020004" pitchFamily="34" charset="0"/>
                <a:ea typeface="+mn-ea"/>
                <a:cs typeface="+mn-cs"/>
              </a:rPr>
              <a:t>Flash Cards</a:t>
            </a:r>
          </a:p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wyn New Rg" panose="020B0503000000020004" pitchFamily="34" charset="0"/>
                <a:ea typeface="+mn-ea"/>
                <a:cs typeface="+mn-cs"/>
              </a:rPr>
              <a:t>Create a Quiz</a:t>
            </a:r>
          </a:p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wyn New Rg" panose="020B0503000000020004" pitchFamily="34" charset="0"/>
                <a:ea typeface="+mn-ea"/>
                <a:cs typeface="+mn-cs"/>
              </a:rPr>
              <a:t>Create Timelines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wyn New Rg" panose="020B05030000000200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28" name="Picture 4" descr="Image result for summary poster gcse">
            <a:extLst>
              <a:ext uri="{FF2B5EF4-FFF2-40B4-BE49-F238E27FC236}">
                <a16:creationId xmlns:a16="http://schemas.microsoft.com/office/drawing/2014/main" id="{C444F885-C4F3-476B-9980-EA89051C6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632" y="1416513"/>
            <a:ext cx="3009299" cy="225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8A0175-2B61-4CBB-9B11-CBA6B489CC62}"/>
              </a:ext>
            </a:extLst>
          </p:cNvPr>
          <p:cNvSpPr txBox="1"/>
          <p:nvPr/>
        </p:nvSpPr>
        <p:spPr>
          <a:xfrm>
            <a:off x="257449" y="121599"/>
            <a:ext cx="589093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Once you have watched a Pod…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try some of these ways to revise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026" name="Picture 2" descr="Image result for timelines gcse">
            <a:extLst>
              <a:ext uri="{FF2B5EF4-FFF2-40B4-BE49-F238E27FC236}">
                <a16:creationId xmlns:a16="http://schemas.microsoft.com/office/drawing/2014/main" id="{854D1F33-9015-4F65-9203-9ABD26393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632" y="3673488"/>
            <a:ext cx="3059718" cy="229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flash cards gcse">
            <a:extLst>
              <a:ext uri="{FF2B5EF4-FFF2-40B4-BE49-F238E27FC236}">
                <a16:creationId xmlns:a16="http://schemas.microsoft.com/office/drawing/2014/main" id="{F7D156EB-5308-4A51-B029-0B57DEC5A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689" y="1451230"/>
            <a:ext cx="3065497" cy="229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Related image">
            <a:extLst>
              <a:ext uri="{FF2B5EF4-FFF2-40B4-BE49-F238E27FC236}">
                <a16:creationId xmlns:a16="http://schemas.microsoft.com/office/drawing/2014/main" id="{BFF54BCE-4DE5-4934-A5BE-72C31BA2C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577" y="3739214"/>
            <a:ext cx="3059719" cy="216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1BB5D47-97A4-4B75-8F19-6DDD9AD83FCE}"/>
              </a:ext>
            </a:extLst>
          </p:cNvPr>
          <p:cNvGrpSpPr/>
          <p:nvPr/>
        </p:nvGrpSpPr>
        <p:grpSpPr>
          <a:xfrm>
            <a:off x="0" y="5960363"/>
            <a:ext cx="12192001" cy="716039"/>
            <a:chOff x="0" y="5484928"/>
            <a:chExt cx="12192001" cy="71603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168E9A-E0A2-4A49-914B-6E8D51844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5484928"/>
              <a:ext cx="6937262" cy="71603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67E7C70-6C5F-4BD8-AAB5-CA971DD1A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663" r="19590" b="172"/>
            <a:stretch/>
          </p:blipFill>
          <p:spPr>
            <a:xfrm>
              <a:off x="6937263" y="5486165"/>
              <a:ext cx="5254738" cy="71480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38A7C22-9B63-482A-B5F2-56B25E3E66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4632" y="298314"/>
            <a:ext cx="2362005" cy="8776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D98FA0-C4EB-4D5E-83C6-4BB8465087BA}"/>
              </a:ext>
            </a:extLst>
          </p:cNvPr>
          <p:cNvSpPr txBox="1"/>
          <p:nvPr/>
        </p:nvSpPr>
        <p:spPr>
          <a:xfrm>
            <a:off x="9195924" y="2156498"/>
            <a:ext cx="25708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wyn New Rg" panose="020B0503000000020004" pitchFamily="34" charset="0"/>
                <a:ea typeface="+mn-ea"/>
                <a:cs typeface="+mn-cs"/>
              </a:rPr>
              <a:t>Summary Posters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wyn New Rg" panose="020B0503000000020004" pitchFamily="34" charset="0"/>
                <a:ea typeface="+mn-ea"/>
                <a:cs typeface="+mn-cs"/>
              </a:rPr>
              <a:t>Past Papers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wyn New Rg" panose="020B0503000000020004" pitchFamily="34" charset="0"/>
                <a:ea typeface="+mn-ea"/>
                <a:cs typeface="+mn-cs"/>
              </a:rPr>
              <a:t>Mnemonics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691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Trajan Pro" panose="02020502050506020301" pitchFamily="18" charset="0"/>
              </a:rPr>
              <a:t>Year 10</a:t>
            </a:r>
          </a:p>
          <a:p>
            <a:pPr algn="ctr"/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Information, Advice &amp; Guidance Evening</a:t>
            </a: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2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ajan Pro" panose="02020502050506020301" pitchFamily="18" charset="0"/>
              </a:rPr>
              <a:t>Welcome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ajan Pro" panose="02020502050506020301" pitchFamily="18" charset="0"/>
              </a:rPr>
              <a:t>Key People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ajan Pro" panose="02020502050506020301" pitchFamily="18" charset="0"/>
              </a:rPr>
              <a:t>Our Purpose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ajan Pro" panose="02020502050506020301" pitchFamily="18" charset="0"/>
              </a:rPr>
              <a:t>Expectations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Trajan Pro" panose="02020502050506020301" pitchFamily="18" charset="0"/>
              </a:rPr>
              <a:t>Support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ajan Pro" panose="02020502050506020301" pitchFamily="18" charset="0"/>
              </a:rPr>
              <a:t>Keeping you informed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Trajan Pro" panose="02020502050506020301" pitchFamily="18" charset="0"/>
              </a:rPr>
              <a:t>How to access support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Trajan Pro" panose="02020502050506020301" pitchFamily="18" charset="0"/>
              </a:rPr>
              <a:t>Attendance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Trajan Pro" panose="02020502050506020301" pitchFamily="18" charset="0"/>
              </a:rPr>
              <a:t>Key Dates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1340768"/>
            <a:ext cx="864096" cy="103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46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B2F3542C-1C7E-47C7-B3C8-663722A98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00" y="3124223"/>
            <a:ext cx="4326197" cy="12185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74E1C41-FA2A-4362-8140-EA54A4D33F2B}"/>
              </a:ext>
            </a:extLst>
          </p:cNvPr>
          <p:cNvGrpSpPr/>
          <p:nvPr/>
        </p:nvGrpSpPr>
        <p:grpSpPr>
          <a:xfrm>
            <a:off x="-38791" y="6026412"/>
            <a:ext cx="12192001" cy="716039"/>
            <a:chOff x="0" y="5484928"/>
            <a:chExt cx="12192001" cy="71603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0B6FE0-FB78-4E0E-BD7E-0100B9893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484928"/>
              <a:ext cx="6937262" cy="71603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73B4AA-4996-4362-A5DC-EC18B866D7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63" r="19590" b="172"/>
            <a:stretch/>
          </p:blipFill>
          <p:spPr>
            <a:xfrm>
              <a:off x="6937263" y="5486165"/>
              <a:ext cx="5254738" cy="714802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3A59D22-0523-4296-890B-A5A93AA87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449" y="1982819"/>
            <a:ext cx="4555970" cy="9504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77A370-4993-4916-BAD4-649BC84D52D8}"/>
              </a:ext>
            </a:extLst>
          </p:cNvPr>
          <p:cNvSpPr txBox="1"/>
          <p:nvPr/>
        </p:nvSpPr>
        <p:spPr>
          <a:xfrm>
            <a:off x="2449519" y="819094"/>
            <a:ext cx="49253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Go to: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  <a:hlinkClick r:id="rId5"/>
              </a:rPr>
              <a:t>https://members.gcsepod.com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521DA3-896B-44F2-BA0E-D765E75C0E88}"/>
              </a:ext>
            </a:extLst>
          </p:cNvPr>
          <p:cNvSpPr txBox="1"/>
          <p:nvPr/>
        </p:nvSpPr>
        <p:spPr>
          <a:xfrm>
            <a:off x="2443103" y="2166545"/>
            <a:ext cx="35689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Click New Here? Get Started!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060E34-D6D7-4583-8DC9-CEF262E26FC9}"/>
              </a:ext>
            </a:extLst>
          </p:cNvPr>
          <p:cNvSpPr txBox="1"/>
          <p:nvPr/>
        </p:nvSpPr>
        <p:spPr>
          <a:xfrm>
            <a:off x="2443103" y="3505210"/>
            <a:ext cx="277319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Enter your email address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74EECC-C7A9-4BA2-BC51-48A794C0D128}"/>
              </a:ext>
            </a:extLst>
          </p:cNvPr>
          <p:cNvGrpSpPr/>
          <p:nvPr/>
        </p:nvGrpSpPr>
        <p:grpSpPr>
          <a:xfrm>
            <a:off x="1464909" y="706901"/>
            <a:ext cx="776177" cy="733646"/>
            <a:chOff x="156970" y="810034"/>
            <a:chExt cx="776177" cy="73364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7FDC7AF-C8C3-45EF-AAE8-FC4ADA6BCF72}"/>
                </a:ext>
              </a:extLst>
            </p:cNvPr>
            <p:cNvSpPr/>
            <p:nvPr/>
          </p:nvSpPr>
          <p:spPr>
            <a:xfrm>
              <a:off x="156970" y="810034"/>
              <a:ext cx="776177" cy="733646"/>
            </a:xfrm>
            <a:prstGeom prst="ellipse">
              <a:avLst/>
            </a:prstGeom>
            <a:solidFill>
              <a:srgbClr val="D85AA2"/>
            </a:solidFill>
            <a:ln>
              <a:solidFill>
                <a:srgbClr val="D85A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AB4214-B7CC-49B7-8BBA-4C3FCAA2029B}"/>
                </a:ext>
              </a:extLst>
            </p:cNvPr>
            <p:cNvSpPr txBox="1"/>
            <p:nvPr/>
          </p:nvSpPr>
          <p:spPr>
            <a:xfrm>
              <a:off x="358987" y="937623"/>
              <a:ext cx="3850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wyn New Rg" panose="020B0503000000020004" pitchFamily="34" charset="0"/>
                  <a:ea typeface="+mn-ea"/>
                  <a:cs typeface="+mn-cs"/>
                </a:rPr>
                <a:t>1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82B25F1-E1D4-4B98-A504-A31E4103DD3B}"/>
              </a:ext>
            </a:extLst>
          </p:cNvPr>
          <p:cNvGrpSpPr/>
          <p:nvPr/>
        </p:nvGrpSpPr>
        <p:grpSpPr>
          <a:xfrm>
            <a:off x="1442552" y="2037614"/>
            <a:ext cx="776177" cy="733646"/>
            <a:chOff x="817122" y="1930550"/>
            <a:chExt cx="776177" cy="73364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C7A29B1-0D73-4C1A-B719-37B9ADBFC335}"/>
                </a:ext>
              </a:extLst>
            </p:cNvPr>
            <p:cNvSpPr/>
            <p:nvPr/>
          </p:nvSpPr>
          <p:spPr>
            <a:xfrm>
              <a:off x="817122" y="1930550"/>
              <a:ext cx="776177" cy="733646"/>
            </a:xfrm>
            <a:prstGeom prst="ellipse">
              <a:avLst/>
            </a:prstGeom>
            <a:solidFill>
              <a:srgbClr val="B2BC35"/>
            </a:solidFill>
            <a:ln>
              <a:solidFill>
                <a:srgbClr val="B2BC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F3556F-EFF8-44D7-A7D9-084C0F7A1820}"/>
                </a:ext>
              </a:extLst>
            </p:cNvPr>
            <p:cNvSpPr txBox="1"/>
            <p:nvPr/>
          </p:nvSpPr>
          <p:spPr>
            <a:xfrm>
              <a:off x="1026231" y="2088571"/>
              <a:ext cx="4026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wyn New Rg" panose="020B0503000000020004" pitchFamily="34" charset="0"/>
                  <a:ea typeface="+mn-ea"/>
                  <a:cs typeface="+mn-cs"/>
                </a:rPr>
                <a:t>2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B3E5283-5D97-41BC-89AF-B7094061B4C6}"/>
              </a:ext>
            </a:extLst>
          </p:cNvPr>
          <p:cNvGrpSpPr/>
          <p:nvPr/>
        </p:nvGrpSpPr>
        <p:grpSpPr>
          <a:xfrm>
            <a:off x="1442552" y="3370695"/>
            <a:ext cx="776177" cy="733646"/>
            <a:chOff x="1608142" y="3304142"/>
            <a:chExt cx="776177" cy="73364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1DA6880-96AA-46F2-B138-80AEEF05D665}"/>
                </a:ext>
              </a:extLst>
            </p:cNvPr>
            <p:cNvSpPr/>
            <p:nvPr/>
          </p:nvSpPr>
          <p:spPr>
            <a:xfrm>
              <a:off x="1608142" y="3304142"/>
              <a:ext cx="776177" cy="733646"/>
            </a:xfrm>
            <a:prstGeom prst="ellipse">
              <a:avLst/>
            </a:prstGeom>
            <a:solidFill>
              <a:srgbClr val="FBB059"/>
            </a:solidFill>
            <a:ln>
              <a:solidFill>
                <a:srgbClr val="FBB0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B6E9519-FAD4-4410-A8D5-03CAB67D9B55}"/>
                </a:ext>
              </a:extLst>
            </p:cNvPr>
            <p:cNvSpPr txBox="1"/>
            <p:nvPr/>
          </p:nvSpPr>
          <p:spPr>
            <a:xfrm>
              <a:off x="1834970" y="3447464"/>
              <a:ext cx="3866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wyn New Rg" panose="020B0503000000020004" pitchFamily="34" charset="0"/>
                  <a:ea typeface="+mn-ea"/>
                  <a:cs typeface="+mn-cs"/>
                </a:rPr>
                <a:t>3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5DD600E-2C8B-485F-9C0C-1EA4D8754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471" y="208701"/>
            <a:ext cx="1876449" cy="16786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2C5038-CC4C-41C8-AAAF-54BDD8659565}"/>
              </a:ext>
            </a:extLst>
          </p:cNvPr>
          <p:cNvGrpSpPr/>
          <p:nvPr/>
        </p:nvGrpSpPr>
        <p:grpSpPr>
          <a:xfrm>
            <a:off x="1442551" y="4703776"/>
            <a:ext cx="776177" cy="733646"/>
            <a:chOff x="2135681" y="4570234"/>
            <a:chExt cx="776177" cy="73364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A6B3EB9-BD72-4E2E-831C-BB08E470E047}"/>
                </a:ext>
              </a:extLst>
            </p:cNvPr>
            <p:cNvSpPr/>
            <p:nvPr/>
          </p:nvSpPr>
          <p:spPr>
            <a:xfrm>
              <a:off x="2135681" y="4570234"/>
              <a:ext cx="776177" cy="733646"/>
            </a:xfrm>
            <a:prstGeom prst="ellipse">
              <a:avLst/>
            </a:prstGeom>
            <a:solidFill>
              <a:srgbClr val="F2635D"/>
            </a:solidFill>
            <a:ln>
              <a:solidFill>
                <a:srgbClr val="F26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AC5D11-0F63-456C-9A18-105CEB96AEAA}"/>
                </a:ext>
              </a:extLst>
            </p:cNvPr>
            <p:cNvSpPr txBox="1"/>
            <p:nvPr/>
          </p:nvSpPr>
          <p:spPr>
            <a:xfrm>
              <a:off x="2350786" y="4738718"/>
              <a:ext cx="561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wyn New Rg" panose="020B0503000000020004" pitchFamily="34" charset="0"/>
                  <a:ea typeface="+mn-ea"/>
                  <a:cs typeface="+mn-cs"/>
                </a:rPr>
                <a:t>4.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BA3DD98-718C-4F67-948F-BE691FC11CF8}"/>
              </a:ext>
            </a:extLst>
          </p:cNvPr>
          <p:cNvSpPr txBox="1"/>
          <p:nvPr/>
        </p:nvSpPr>
        <p:spPr>
          <a:xfrm>
            <a:off x="2449519" y="4880454"/>
            <a:ext cx="604389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Check your email address for a password and then log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FB066CD-B011-45BB-9E24-96D225E0A1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4632" y="268063"/>
            <a:ext cx="2362005" cy="87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39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892" y="33114"/>
            <a:ext cx="11604748" cy="66259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GB" sz="3200" b="1" dirty="0" err="1">
                <a:solidFill>
                  <a:srgbClr val="002060"/>
                </a:solidFill>
                <a:latin typeface="Trajan Pro" panose="02020502050506020301" pitchFamily="18" charset="0"/>
              </a:rPr>
              <a:t>GCSEPod</a:t>
            </a:r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00A7B2-1F56-457F-8435-99AC07FDE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144" y="1025539"/>
            <a:ext cx="4464496" cy="2059960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618C66-CE13-41A9-A650-4281E5D046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988" y="908720"/>
            <a:ext cx="4332964" cy="3063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5BC00D-1540-4075-8B9D-873DD762B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383" y="3051041"/>
            <a:ext cx="5023539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87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3552" y="375119"/>
            <a:ext cx="9649072" cy="3111543"/>
          </a:xfrm>
        </p:spPr>
        <p:txBody>
          <a:bodyPr>
            <a:noAutofit/>
          </a:bodyPr>
          <a:lstStyle/>
          <a:p>
            <a:pPr algn="l"/>
            <a:r>
              <a:rPr lang="en-GB" sz="2800" b="1" dirty="0">
                <a:solidFill>
                  <a:srgbClr val="002060"/>
                </a:solidFill>
                <a:latin typeface="Trebuchet MS" panose="020B0603020202020204" pitchFamily="34" charset="0"/>
              </a:rPr>
              <a:t>Revision Guides and Work Books</a:t>
            </a:r>
          </a:p>
          <a:p>
            <a:pPr algn="l"/>
            <a:r>
              <a:rPr lang="en-GB" sz="1000" b="1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</a:p>
          <a:p>
            <a:r>
              <a:rPr lang="en-GB" sz="2600" dirty="0">
                <a:solidFill>
                  <a:srgbClr val="002060"/>
                </a:solidFill>
                <a:latin typeface="Trebuchet MS" panose="020B0603020202020204" pitchFamily="34" charset="0"/>
              </a:rPr>
              <a:t>Revision Guides are a really useful tool for students. We do have copies in school and some departments sell them direct to the students. </a:t>
            </a:r>
          </a:p>
          <a:p>
            <a:r>
              <a:rPr lang="en-GB" sz="2600" dirty="0">
                <a:solidFill>
                  <a:srgbClr val="002060"/>
                </a:solidFill>
                <a:latin typeface="Trebuchet MS" panose="020B0603020202020204" pitchFamily="34" charset="0"/>
              </a:rPr>
              <a:t>On the school website, under ‘Revision Support’, all the guides that staff recommend for their subjects are listed.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166054-A540-4DB0-A8B9-5BE9F74FA7F2}"/>
              </a:ext>
            </a:extLst>
          </p:cNvPr>
          <p:cNvGrpSpPr/>
          <p:nvPr/>
        </p:nvGrpSpPr>
        <p:grpSpPr>
          <a:xfrm>
            <a:off x="2711624" y="3068960"/>
            <a:ext cx="8090329" cy="3599012"/>
            <a:chOff x="1403648" y="3404276"/>
            <a:chExt cx="7539698" cy="320528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15493" r="15775"/>
            <a:stretch/>
          </p:blipFill>
          <p:spPr>
            <a:xfrm>
              <a:off x="2696716" y="3787684"/>
              <a:ext cx="1207664" cy="1757078"/>
            </a:xfrm>
            <a:prstGeom prst="rect">
              <a:avLst/>
            </a:prstGeom>
          </p:spPr>
        </p:pic>
        <p:pic>
          <p:nvPicPr>
            <p:cNvPr id="10" name="Picture 9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8200" y="3863617"/>
              <a:ext cx="1415146" cy="166590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l="17998" r="14360"/>
            <a:stretch/>
          </p:blipFill>
          <p:spPr>
            <a:xfrm>
              <a:off x="1403648" y="3404276"/>
              <a:ext cx="1115215" cy="164869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10656" y="4666379"/>
              <a:ext cx="1363358" cy="194317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39234" y="3697648"/>
              <a:ext cx="1389512" cy="193253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15750" y="5039850"/>
              <a:ext cx="1225126" cy="153427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13176" y="4509916"/>
              <a:ext cx="1472146" cy="206420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84143" y="3639493"/>
              <a:ext cx="1303291" cy="18399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74284" y="4974072"/>
              <a:ext cx="1129443" cy="1600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2206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73580" y="116632"/>
            <a:ext cx="1012707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1544" y="383514"/>
            <a:ext cx="85689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8000" indent="-4680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Personalised Check Lists/Knowledge Organisers</a:t>
            </a:r>
          </a:p>
          <a:p>
            <a:r>
              <a:rPr lang="en-GB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082" y="1052736"/>
            <a:ext cx="5708496" cy="41044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924" r="12288"/>
          <a:stretch/>
        </p:blipFill>
        <p:spPr>
          <a:xfrm>
            <a:off x="2135560" y="2450620"/>
            <a:ext cx="4935540" cy="385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10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846151" y="116632"/>
            <a:ext cx="10154505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7568" y="764705"/>
            <a:ext cx="9361040" cy="3111543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Private Tutors</a:t>
            </a:r>
          </a:p>
          <a:p>
            <a:pPr algn="l"/>
            <a:endParaRPr lang="en-US" sz="24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Be careful – they are very variable in quality.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Please make sure you go with the school view if there is something that contradicts the school.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Tutors are not a substitute for revision.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104" y="3876248"/>
            <a:ext cx="4797968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24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75520" y="116632"/>
            <a:ext cx="10297144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dirty="0">
                <a:solidFill>
                  <a:srgbClr val="002060"/>
                </a:solidFill>
                <a:latin typeface="Trajan Pro" panose="02020502050506020301" pitchFamily="18" charset="0"/>
              </a:rPr>
              <a:t> </a:t>
            </a:r>
          </a:p>
          <a:p>
            <a:pPr algn="ctr"/>
            <a:r>
              <a:rPr lang="en-GB" sz="3600" b="1" dirty="0">
                <a:solidFill>
                  <a:srgbClr val="002060"/>
                </a:solidFill>
                <a:latin typeface="Trajan Pro" panose="02020502050506020301" pitchFamily="18" charset="0"/>
              </a:rPr>
              <a:t>Keeping you informed how they are progressing?</a:t>
            </a: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1664" y="2276872"/>
            <a:ext cx="73448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Progress Reports across the year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Parents Evening – 11</a:t>
            </a:r>
            <a:r>
              <a:rPr lang="en-GB" sz="3200" baseline="30000" dirty="0">
                <a:solidFill>
                  <a:srgbClr val="002060"/>
                </a:solidFill>
                <a:latin typeface="Trebuchet MS" panose="020B0603020202020204" pitchFamily="34" charset="0"/>
              </a:rPr>
              <a:t>th</a:t>
            </a: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 March 2021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Mock Exams –June 2021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Mock Results Day –July 2021</a:t>
            </a:r>
          </a:p>
          <a:p>
            <a:pPr algn="ctr">
              <a:lnSpc>
                <a:spcPct val="150000"/>
              </a:lnSpc>
            </a:pPr>
            <a:endParaRPr lang="en-GB" sz="16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3522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76922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Pastoral Support for you</a:t>
            </a:r>
            <a:endParaRPr lang="en-GB" sz="40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9576" y="1412776"/>
            <a:ext cx="979308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Student Services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Mrs Wagstaff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Gateway App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School Website – Parent </a:t>
            </a:r>
            <a:r>
              <a:rPr lang="en-GB" sz="3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Comms</a:t>
            </a: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20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All support can be accessed by contacting Student Services on 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01925 750711 and asking for the relevant person.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1228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153128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Support for you</a:t>
            </a:r>
            <a:endParaRPr lang="en-GB" sz="40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9337" y="906645"/>
            <a:ext cx="748883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Gateway App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en-GB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2214581"/>
            <a:ext cx="1865686" cy="3255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342" y="2214581"/>
            <a:ext cx="1864734" cy="3255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085" y="2214581"/>
            <a:ext cx="1865613" cy="3255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4698" y="2214581"/>
            <a:ext cx="1886943" cy="328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22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11524" y="116632"/>
            <a:ext cx="10261140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Support for you</a:t>
            </a:r>
            <a:endParaRPr lang="en-GB" sz="40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5560" y="1028343"/>
            <a:ext cx="748883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School Website – Parent Communication.</a:t>
            </a:r>
          </a:p>
          <a:p>
            <a:pPr>
              <a:lnSpc>
                <a:spcPct val="150000"/>
              </a:lnSpc>
            </a:pPr>
            <a:endParaRPr lang="en-GB" sz="3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en-GB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429" r="19382" b="30571"/>
          <a:stretch/>
        </p:blipFill>
        <p:spPr>
          <a:xfrm>
            <a:off x="3107668" y="1916833"/>
            <a:ext cx="7272808" cy="360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461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Academic Support for you</a:t>
            </a:r>
            <a:endParaRPr lang="en-GB" sz="40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9576" y="1412776"/>
            <a:ext cx="979308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Subject Teacher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Head of Subject/Head of Faculty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Mrs Feast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Helping your child revise events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Parents Evening</a:t>
            </a:r>
          </a:p>
          <a:p>
            <a:pPr algn="ctr">
              <a:lnSpc>
                <a:spcPct val="150000"/>
              </a:lnSpc>
            </a:pPr>
            <a:endParaRPr lang="en-US" sz="20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All support can be accessed by contacting Student Services on 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01925 750711 and asking for the relevant person.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940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2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r>
              <a:rPr lang="en-GB" sz="4400" b="1" dirty="0">
                <a:solidFill>
                  <a:srgbClr val="002060"/>
                </a:solidFill>
                <a:latin typeface="Trajan Pro" panose="02020502050506020301" pitchFamily="18" charset="0"/>
              </a:rPr>
              <a:t>Key People</a:t>
            </a:r>
            <a:endParaRPr lang="en-GB" sz="54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989013" lvl="1" indent="-5318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2060"/>
                </a:solidFill>
                <a:latin typeface="Trajan Pro" panose="02020502050506020301" pitchFamily="18" charset="0"/>
              </a:rPr>
              <a:t>Mrs Wagstaff– Head of Year 10</a:t>
            </a:r>
          </a:p>
          <a:p>
            <a:pPr marL="989013" lvl="1" indent="-5318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2060"/>
                </a:solidFill>
                <a:latin typeface="Trajan Pro" panose="02020502050506020301" pitchFamily="18" charset="0"/>
              </a:rPr>
              <a:t>Mrs Williams– Pastoral Manager</a:t>
            </a:r>
          </a:p>
          <a:p>
            <a:pPr marL="989013" lvl="1" indent="-5318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2060"/>
                </a:solidFill>
                <a:latin typeface="Trajan Pro" panose="02020502050506020301" pitchFamily="18" charset="0"/>
              </a:rPr>
              <a:t>Mrs Feast – Raising Standards</a:t>
            </a:r>
          </a:p>
          <a:p>
            <a:pPr marL="989013" lvl="1" indent="-5318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2060"/>
                </a:solidFill>
                <a:latin typeface="Trajan Pro" panose="02020502050506020301" pitchFamily="18" charset="0"/>
              </a:rPr>
              <a:t>Form Tutors</a:t>
            </a:r>
          </a:p>
          <a:p>
            <a:pPr marL="989013" lvl="1" indent="-5318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2060"/>
                </a:solidFill>
                <a:latin typeface="Trajan Pro" panose="02020502050506020301" pitchFamily="18" charset="0"/>
              </a:rPr>
              <a:t>Teachers</a:t>
            </a:r>
          </a:p>
          <a:p>
            <a:pPr marL="989013" lvl="1" indent="-5318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2060"/>
                </a:solidFill>
                <a:latin typeface="Trajan Pro" panose="02020502050506020301" pitchFamily="18" charset="0"/>
              </a:rPr>
              <a:t>Pastoral Team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13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Support for you</a:t>
            </a:r>
            <a:endParaRPr lang="en-GB" sz="40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7568" y="1029790"/>
            <a:ext cx="74888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Helping your child revise sessions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Parents Evening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en-GB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rot="542389">
            <a:off x="8998795" y="459334"/>
            <a:ext cx="3075291" cy="17440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220" y="2645617"/>
            <a:ext cx="5697338" cy="2848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578" y="4263500"/>
            <a:ext cx="3146320" cy="23021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6A1AF4-6793-46F8-B970-55FD5F8D5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85254">
            <a:off x="2238763" y="3517897"/>
            <a:ext cx="2082634" cy="301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78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153128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Ensuring Success</a:t>
            </a:r>
            <a:endParaRPr lang="en-GB" sz="40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99656" y="1628801"/>
            <a:ext cx="748883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Punctuality &amp; Attendance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Avoiding distractions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Dress smart/think smart - uniform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4472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153128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Ensuring Success</a:t>
            </a:r>
            <a:endParaRPr lang="en-GB" sz="40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48581" y="1196752"/>
            <a:ext cx="8751022" cy="13335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63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2400" b="1" i="1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“Your child’s attendance in Year 7 to 11 has a direct impact on their GCSE results”</a:t>
            </a:r>
          </a:p>
          <a:p>
            <a:pPr marL="0" indent="0" algn="ctr">
              <a:buNone/>
            </a:pPr>
            <a:endParaRPr lang="en-US" altLang="en-US" sz="2400" b="1" i="1" dirty="0"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buNone/>
            </a:pPr>
            <a:r>
              <a:rPr lang="en-US" altLang="en-US" sz="2400" b="1" i="1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All students should be aiming for 97% attendance or higher</a:t>
            </a:r>
          </a:p>
        </p:txBody>
      </p:sp>
      <p:sp>
        <p:nvSpPr>
          <p:cNvPr id="2" name="Rectangle 1"/>
          <p:cNvSpPr/>
          <p:nvPr/>
        </p:nvSpPr>
        <p:spPr>
          <a:xfrm>
            <a:off x="2207568" y="2708920"/>
            <a:ext cx="94330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GB" sz="2400" b="1" i="1" dirty="0">
                <a:solidFill>
                  <a:srgbClr val="00263A"/>
                </a:solidFill>
              </a:rPr>
              <a:t>By missing lessons as a result of low attendance, a student will:</a:t>
            </a:r>
          </a:p>
          <a:p>
            <a:pPr fontAlgn="ctr"/>
            <a:endParaRPr lang="en-GB" sz="2400" dirty="0">
              <a:solidFill>
                <a:srgbClr val="00263A"/>
              </a:solidFill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63A"/>
                </a:solidFill>
              </a:rPr>
              <a:t>Miss being taught new subject knowledge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63A"/>
                </a:solidFill>
              </a:rPr>
              <a:t>Miss recapping subject knowledge to make sure they 'get it‘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63A"/>
                </a:solidFill>
              </a:rPr>
              <a:t>Miss key tests and assessments to test what they do and don't know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63A"/>
                </a:solidFill>
              </a:rPr>
              <a:t>Start to fall behind their peers and reduce their chances of achieving well in their GCSEs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63A"/>
                </a:solidFill>
              </a:rPr>
              <a:t>Struggle to make the transition </a:t>
            </a:r>
            <a:r>
              <a:rPr lang="en-GB" sz="2400" dirty="0">
                <a:solidFill>
                  <a:srgbClr val="001B50"/>
                </a:solidFill>
              </a:rPr>
              <a:t>between</a:t>
            </a:r>
            <a:r>
              <a:rPr lang="en-GB" sz="2400" dirty="0">
                <a:solidFill>
                  <a:srgbClr val="00263A"/>
                </a:solidFill>
              </a:rPr>
              <a:t> years because they won't  have secured all subject knowledge from the year before</a:t>
            </a:r>
          </a:p>
        </p:txBody>
      </p:sp>
    </p:spTree>
    <p:extLst>
      <p:ext uri="{BB962C8B-B14F-4D97-AF65-F5344CB8AC3E}">
        <p14:creationId xmlns:p14="http://schemas.microsoft.com/office/powerpoint/2010/main" val="18611998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Ensuring Success</a:t>
            </a:r>
            <a:endParaRPr lang="en-GB" sz="40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79168" y="908720"/>
            <a:ext cx="74888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Punctuality &amp; Attendance</a:t>
            </a:r>
            <a:endParaRPr lang="en-GB" sz="28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en-GB" dirty="0"/>
              <a:t>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211950"/>
              </p:ext>
            </p:extLst>
          </p:nvPr>
        </p:nvGraphicFramePr>
        <p:xfrm>
          <a:off x="3431705" y="2037939"/>
          <a:ext cx="6624735" cy="3570283"/>
        </p:xfrm>
        <a:graphic>
          <a:graphicData uri="http://schemas.openxmlformats.org/drawingml/2006/table">
            <a:tbl>
              <a:tblPr firstRow="1" firstCol="1" bandRow="1"/>
              <a:tblGrid>
                <a:gridCol w="2200358">
                  <a:extLst>
                    <a:ext uri="{9D8B030D-6E8A-4147-A177-3AD203B41FA5}">
                      <a16:colId xmlns:a16="http://schemas.microsoft.com/office/drawing/2014/main" val="386658180"/>
                    </a:ext>
                  </a:extLst>
                </a:gridCol>
                <a:gridCol w="2200358">
                  <a:extLst>
                    <a:ext uri="{9D8B030D-6E8A-4147-A177-3AD203B41FA5}">
                      <a16:colId xmlns:a16="http://schemas.microsoft.com/office/drawing/2014/main" val="3331088177"/>
                    </a:ext>
                  </a:extLst>
                </a:gridCol>
                <a:gridCol w="2224019">
                  <a:extLst>
                    <a:ext uri="{9D8B030D-6E8A-4147-A177-3AD203B41FA5}">
                      <a16:colId xmlns:a16="http://schemas.microsoft.com/office/drawing/2014/main" val="3604702007"/>
                    </a:ext>
                  </a:extLst>
                </a:gridCol>
              </a:tblGrid>
              <a:tr h="1654378">
                <a:tc>
                  <a:txBody>
                    <a:bodyPr/>
                    <a:lstStyle/>
                    <a:p>
                      <a:endParaRPr lang="en-GB" sz="1800">
                        <a:solidFill>
                          <a:srgbClr val="00206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&gt; 85% attendance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 (during 4-week exam period)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&lt; 85% attendance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 (during 4-week exam period)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463621"/>
                  </a:ext>
                </a:extLst>
              </a:tr>
              <a:tr h="6617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Positive P8 score</a:t>
                      </a:r>
                      <a:endParaRPr lang="en-GB" sz="2400">
                        <a:solidFill>
                          <a:srgbClr val="002060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77%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49%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043107"/>
                  </a:ext>
                </a:extLst>
              </a:tr>
              <a:tr h="3947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Average P8</a:t>
                      </a:r>
                      <a:endParaRPr lang="en-GB" sz="2400">
                        <a:solidFill>
                          <a:srgbClr val="002060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0.69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0.04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570372"/>
                  </a:ext>
                </a:extLst>
              </a:tr>
              <a:tr h="3947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Average A8</a:t>
                      </a:r>
                      <a:endParaRPr lang="en-GB" sz="2400">
                        <a:solidFill>
                          <a:srgbClr val="002060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60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51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56801"/>
                  </a:ext>
                </a:extLst>
              </a:tr>
              <a:tr h="3947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5+ 9-7 grades</a:t>
                      </a:r>
                      <a:endParaRPr lang="en-GB" sz="2400" dirty="0">
                        <a:solidFill>
                          <a:srgbClr val="002060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41%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23%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2397383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968876" y="4361934"/>
            <a:ext cx="76798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9523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153128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Ensuring Success</a:t>
            </a:r>
            <a:endParaRPr lang="en-GB" sz="40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79168" y="908720"/>
            <a:ext cx="74888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Punctuality &amp; Attendance</a:t>
            </a:r>
            <a:endParaRPr lang="en-GB" sz="28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en-GB" dirty="0"/>
              <a:t> 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968876" y="4361934"/>
            <a:ext cx="76798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231712"/>
              </p:ext>
            </p:extLst>
          </p:nvPr>
        </p:nvGraphicFramePr>
        <p:xfrm>
          <a:off x="2927649" y="1844827"/>
          <a:ext cx="7632849" cy="4244031"/>
        </p:xfrm>
        <a:graphic>
          <a:graphicData uri="http://schemas.openxmlformats.org/drawingml/2006/table">
            <a:tbl>
              <a:tblPr firstRow="1" firstCol="1" bandRow="1"/>
              <a:tblGrid>
                <a:gridCol w="1201767">
                  <a:extLst>
                    <a:ext uri="{9D8B030D-6E8A-4147-A177-3AD203B41FA5}">
                      <a16:colId xmlns:a16="http://schemas.microsoft.com/office/drawing/2014/main" val="3360887521"/>
                    </a:ext>
                  </a:extLst>
                </a:gridCol>
                <a:gridCol w="1071847">
                  <a:extLst>
                    <a:ext uri="{9D8B030D-6E8A-4147-A177-3AD203B41FA5}">
                      <a16:colId xmlns:a16="http://schemas.microsoft.com/office/drawing/2014/main" val="64492885"/>
                    </a:ext>
                  </a:extLst>
                </a:gridCol>
                <a:gridCol w="1071847">
                  <a:extLst>
                    <a:ext uri="{9D8B030D-6E8A-4147-A177-3AD203B41FA5}">
                      <a16:colId xmlns:a16="http://schemas.microsoft.com/office/drawing/2014/main" val="2412706250"/>
                    </a:ext>
                  </a:extLst>
                </a:gridCol>
                <a:gridCol w="1071847">
                  <a:extLst>
                    <a:ext uri="{9D8B030D-6E8A-4147-A177-3AD203B41FA5}">
                      <a16:colId xmlns:a16="http://schemas.microsoft.com/office/drawing/2014/main" val="3174907814"/>
                    </a:ext>
                  </a:extLst>
                </a:gridCol>
                <a:gridCol w="1071847">
                  <a:extLst>
                    <a:ext uri="{9D8B030D-6E8A-4147-A177-3AD203B41FA5}">
                      <a16:colId xmlns:a16="http://schemas.microsoft.com/office/drawing/2014/main" val="3847492046"/>
                    </a:ext>
                  </a:extLst>
                </a:gridCol>
                <a:gridCol w="1071847">
                  <a:extLst>
                    <a:ext uri="{9D8B030D-6E8A-4147-A177-3AD203B41FA5}">
                      <a16:colId xmlns:a16="http://schemas.microsoft.com/office/drawing/2014/main" val="380692158"/>
                    </a:ext>
                  </a:extLst>
                </a:gridCol>
                <a:gridCol w="1071847">
                  <a:extLst>
                    <a:ext uri="{9D8B030D-6E8A-4147-A177-3AD203B41FA5}">
                      <a16:colId xmlns:a16="http://schemas.microsoft.com/office/drawing/2014/main" val="104039946"/>
                    </a:ext>
                  </a:extLst>
                </a:gridCol>
              </a:tblGrid>
              <a:tr h="614031">
                <a:tc>
                  <a:txBody>
                    <a:bodyPr/>
                    <a:lstStyle/>
                    <a:p>
                      <a:endParaRPr lang="en-GB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Approx. hours of lessons missed by end of each half-term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523286"/>
                  </a:ext>
                </a:extLst>
              </a:tr>
              <a:tr h="740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Attendance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Half-term 1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Half-term 2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Half-term 3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Half-term 4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Half-term 5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Half-term 6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914457"/>
                  </a:ext>
                </a:extLst>
              </a:tr>
              <a:tr h="3611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95%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20 hrs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27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35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40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50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189956"/>
                  </a:ext>
                </a:extLst>
              </a:tr>
              <a:tr h="3611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90%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17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35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52 hrs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67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80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95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568730"/>
                  </a:ext>
                </a:extLst>
              </a:tr>
              <a:tr h="3611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85%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25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55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80 hrs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100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118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145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860012"/>
                  </a:ext>
                </a:extLst>
              </a:tr>
              <a:tr h="3611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80%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6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33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73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105 hrs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135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158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193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327641"/>
                  </a:ext>
                </a:extLst>
              </a:tr>
              <a:tr h="3611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75%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4B0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40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90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130 hrs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168 hrs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195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240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988311"/>
                  </a:ext>
                </a:extLst>
              </a:tr>
              <a:tr h="3611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70%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50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107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155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200 hrs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235 hrs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288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10244"/>
                  </a:ext>
                </a:extLst>
              </a:tr>
              <a:tr h="3611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65%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58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125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182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235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275 hrs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335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215344"/>
                  </a:ext>
                </a:extLst>
              </a:tr>
              <a:tr h="3611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60%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65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145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208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268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315 hrs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385 hrs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518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83751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r>
              <a:rPr lang="en-GB" sz="4400" b="1" dirty="0">
                <a:solidFill>
                  <a:srgbClr val="002060"/>
                </a:solidFill>
                <a:latin typeface="Trajan Pro" panose="02020502050506020301" pitchFamily="18" charset="0"/>
              </a:rPr>
              <a:t>“Strive for excellence and success </a:t>
            </a:r>
          </a:p>
          <a:p>
            <a:pPr algn="ctr"/>
            <a:r>
              <a:rPr lang="en-GB" sz="4400" b="1" dirty="0">
                <a:solidFill>
                  <a:srgbClr val="002060"/>
                </a:solidFill>
                <a:latin typeface="Trajan Pro" panose="02020502050506020301" pitchFamily="18" charset="0"/>
              </a:rPr>
              <a:t>will follow”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Trajan Pro" panose="02020502050506020301" pitchFamily="18" charset="0"/>
              </a:rPr>
              <a:t> </a:t>
            </a: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r>
              <a:rPr lang="en-GB" sz="3200" b="1" dirty="0">
                <a:solidFill>
                  <a:srgbClr val="002060"/>
                </a:solidFill>
              </a:rPr>
              <a:t>Thank you and have a safe journey home</a:t>
            </a: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4004142"/>
            <a:ext cx="10081120" cy="266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88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12356" y="116632"/>
            <a:ext cx="10088300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2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Our purpose</a:t>
            </a:r>
            <a:endParaRPr lang="en-GB" sz="40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040" y="252601"/>
            <a:ext cx="4608512" cy="635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24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2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31604" y="1268760"/>
            <a:ext cx="88569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GB" altLang="en-US" sz="6000" b="1" dirty="0">
                <a:solidFill>
                  <a:srgbClr val="00263A"/>
                </a:solidFill>
                <a:latin typeface="Trajan Pro" panose="02020502050506020301" pitchFamily="18" charset="0"/>
                <a:ea typeface="ＭＳ Ｐゴシック" panose="020B0600070205080204" pitchFamily="34" charset="-128"/>
              </a:rPr>
              <a:t>IT’S NEVER TOO EARLY TO START REVISION…</a:t>
            </a:r>
            <a:endParaRPr lang="en-GB" altLang="en-US" sz="9600" b="1" i="1" dirty="0">
              <a:solidFill>
                <a:srgbClr val="00263A"/>
              </a:solidFill>
              <a:latin typeface="Trajan Pro" panose="02020502050506020301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7176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2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More challenge and higher expectations</a:t>
            </a:r>
            <a:endParaRPr lang="en-GB" sz="40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1544" y="1556792"/>
            <a:ext cx="100091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GCSEs are more challenging and require students to demonstrate far more knowledge and understanding as well as increased breadth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Subjects assessed at end of Y11, more exam papers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Coursework has gone from almost all subjects (some practical-based subjects remain)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A-levels have increased in challenge too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From 2018, a Grade 4 is considered a ‘standard pass’, and a Grade 5 a ‘strong pass’.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Students who do not achieve a Grade 4 or above in English Language and </a:t>
            </a:r>
            <a:r>
              <a:rPr lang="en-US" sz="2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Maths</a:t>
            </a: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 must continue to study in Sixth Form/College and ‘</a:t>
            </a:r>
            <a:r>
              <a:rPr lang="en-US" sz="20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resit</a:t>
            </a:r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’</a:t>
            </a:r>
          </a:p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4551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75520" y="116632"/>
            <a:ext cx="10297144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2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Expectations for success</a:t>
            </a:r>
            <a:endParaRPr lang="en-GB" sz="40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5560" y="1700808"/>
            <a:ext cx="871296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Work ethic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Resilience- strive for excellence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Independent study/homework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Assessments – formative/summative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Excellent attendance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Taking advantage of everything offered</a:t>
            </a:r>
          </a:p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7021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75520" y="116632"/>
            <a:ext cx="10297144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2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Support for them</a:t>
            </a:r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1556792"/>
            <a:ext cx="9752077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84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endParaRPr lang="en-GB" sz="32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Support for them</a:t>
            </a:r>
            <a:endParaRPr lang="en-GB" sz="40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1584" y="1916832"/>
            <a:ext cx="90010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8000" indent="-4680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GCSEPod</a:t>
            </a:r>
            <a:endParaRPr lang="en-GB" sz="26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468000" indent="-4680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02060"/>
                </a:solidFill>
                <a:latin typeface="Trebuchet MS" panose="020B0603020202020204" pitchFamily="34" charset="0"/>
              </a:rPr>
              <a:t>PLC’s/Knowledge Organisers</a:t>
            </a:r>
          </a:p>
          <a:p>
            <a:pPr marL="468000" indent="-4680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02060"/>
                </a:solidFill>
                <a:latin typeface="Trebuchet MS" panose="020B0603020202020204" pitchFamily="34" charset="0"/>
              </a:rPr>
              <a:t>Instagram/School Website/Email</a:t>
            </a:r>
          </a:p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0833638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2069</TotalTime>
  <Words>925</Words>
  <Application>Microsoft Office PowerPoint</Application>
  <PresentationFormat>Widescreen</PresentationFormat>
  <Paragraphs>365</Paragraphs>
  <Slides>35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ＭＳ Ｐゴシック</vt:lpstr>
      <vt:lpstr>Alwyn New Rg</vt:lpstr>
      <vt:lpstr>Arial</vt:lpstr>
      <vt:lpstr>Calibri</vt:lpstr>
      <vt:lpstr>Palatino Linotype</vt:lpstr>
      <vt:lpstr>Rockwell</vt:lpstr>
      <vt:lpstr>Rockwell Condensed</vt:lpstr>
      <vt:lpstr>Times New Roman</vt:lpstr>
      <vt:lpstr>Trajan Pro</vt:lpstr>
      <vt:lpstr>Trebuchet MS</vt:lpstr>
      <vt:lpstr>Wingdings</vt:lpstr>
      <vt:lpstr>4_Office Theme</vt:lpstr>
      <vt:lpstr>3_Office Theme</vt:lpstr>
      <vt:lpstr>1_Wood Type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dheaton</dc:creator>
  <cp:lastModifiedBy>Emma Feast</cp:lastModifiedBy>
  <cp:revision>160</cp:revision>
  <cp:lastPrinted>2018-09-27T14:43:19Z</cp:lastPrinted>
  <dcterms:created xsi:type="dcterms:W3CDTF">2015-09-09T12:39:43Z</dcterms:created>
  <dcterms:modified xsi:type="dcterms:W3CDTF">2020-09-21T14:30:04Z</dcterms:modified>
</cp:coreProperties>
</file>