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76" r:id="rId2"/>
  </p:sldMasterIdLst>
  <p:notesMasterIdLst>
    <p:notesMasterId r:id="rId41"/>
  </p:notesMasterIdLst>
  <p:handoutMasterIdLst>
    <p:handoutMasterId r:id="rId42"/>
  </p:handoutMasterIdLst>
  <p:sldIdLst>
    <p:sldId id="540" r:id="rId3"/>
    <p:sldId id="310" r:id="rId4"/>
    <p:sldId id="502" r:id="rId5"/>
    <p:sldId id="546" r:id="rId6"/>
    <p:sldId id="503" r:id="rId7"/>
    <p:sldId id="542" r:id="rId8"/>
    <p:sldId id="504" r:id="rId9"/>
    <p:sldId id="516" r:id="rId10"/>
    <p:sldId id="505" r:id="rId11"/>
    <p:sldId id="506" r:id="rId12"/>
    <p:sldId id="508" r:id="rId13"/>
    <p:sldId id="507" r:id="rId14"/>
    <p:sldId id="521" r:id="rId15"/>
    <p:sldId id="548" r:id="rId16"/>
    <p:sldId id="549" r:id="rId17"/>
    <p:sldId id="522" r:id="rId18"/>
    <p:sldId id="530" r:id="rId19"/>
    <p:sldId id="523" r:id="rId20"/>
    <p:sldId id="534" r:id="rId21"/>
    <p:sldId id="536" r:id="rId22"/>
    <p:sldId id="525" r:id="rId23"/>
    <p:sldId id="537" r:id="rId24"/>
    <p:sldId id="543" r:id="rId25"/>
    <p:sldId id="544" r:id="rId26"/>
    <p:sldId id="510" r:id="rId27"/>
    <p:sldId id="526" r:id="rId28"/>
    <p:sldId id="527" r:id="rId29"/>
    <p:sldId id="528" r:id="rId30"/>
    <p:sldId id="547" r:id="rId31"/>
    <p:sldId id="511" r:id="rId32"/>
    <p:sldId id="529" r:id="rId33"/>
    <p:sldId id="535" r:id="rId34"/>
    <p:sldId id="512" r:id="rId35"/>
    <p:sldId id="513" r:id="rId36"/>
    <p:sldId id="514" r:id="rId37"/>
    <p:sldId id="531" r:id="rId38"/>
    <p:sldId id="532" r:id="rId39"/>
    <p:sldId id="533" r:id="rId4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3A"/>
    <a:srgbClr val="001B50"/>
    <a:srgbClr val="996600"/>
    <a:srgbClr val="4D4D4D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CE8239-B6DB-4D8B-B673-F7653FE369B8}" v="1" dt="2019-09-10T19:10:04.4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7" autoAdjust="0"/>
    <p:restoredTop sz="87759" autoAdjust="0"/>
  </p:normalViewPr>
  <p:slideViewPr>
    <p:cSldViewPr>
      <p:cViewPr varScale="1">
        <p:scale>
          <a:sx n="67" d="100"/>
          <a:sy n="67" d="100"/>
        </p:scale>
        <p:origin x="105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DF743-6CEE-4DE3-A38D-B3BD47896753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AEE36-78F8-468A-9B4F-86EE9E77D7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869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8EA65-2505-48E9-9257-6BD23600A95A}" type="datetimeFigureOut">
              <a:rPr lang="en-GB" smtClean="0"/>
              <a:pPr/>
              <a:t>18/09/2020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35CCB-858D-4E62-8F86-372A270456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7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35CCB-858D-4E62-8F86-372A2704566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566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35CCB-858D-4E62-8F86-372A27045669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819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35CCB-858D-4E62-8F86-372A270456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6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35CCB-858D-4E62-8F86-372A27045669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61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4147" y="1122363"/>
            <a:ext cx="7563853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4146" y="3602038"/>
            <a:ext cx="7563855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907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D3E6-38CF-714B-8C31-F9DB831C7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8E06B-B8AE-7544-A5C1-BBE4A0B09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EA8AB-A410-9B45-91F6-AF990547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56E764F-093C-3F4F-8EC6-20205346AA4F}" type="datetimeFigureOut">
              <a:rPr lang="en-US" sz="1350" smtClean="0">
                <a:solidFill>
                  <a:prstClr val="black"/>
                </a:solidFill>
              </a:rPr>
              <a:pPr defTabSz="685800">
                <a:defRPr/>
              </a:pPr>
              <a:t>9/18/2020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E672C-5D8C-F840-9CFA-E57A5F99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84F8F-5B0B-124A-B286-DC81FEF19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E9CD55D-55AC-EE45-B1C5-FF44CA0522C5}" type="slidenum">
              <a:rPr 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42080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9/18/2020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51579" y="329309"/>
            <a:ext cx="5626775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0061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0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4147" y="1122363"/>
            <a:ext cx="7563853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4146" y="3602038"/>
            <a:ext cx="7563855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504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D3E6-38CF-714B-8C31-F9DB831C7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8E06B-B8AE-7544-A5C1-BBE4A0B09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EA8AB-A410-9B45-91F6-AF990547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56E764F-093C-3F4F-8EC6-20205346AA4F}" type="datetimeFigureOut">
              <a:rPr lang="en-US" sz="1350" smtClean="0">
                <a:solidFill>
                  <a:prstClr val="black"/>
                </a:solidFill>
              </a:rPr>
              <a:pPr defTabSz="685800">
                <a:defRPr/>
              </a:pPr>
              <a:t>9/18/2020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E672C-5D8C-F840-9CFA-E57A5F99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84F8F-5B0B-124A-B286-DC81FEF19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E9CD55D-55AC-EE45-B1C5-FF44CA0522C5}" type="slidenum">
              <a:rPr 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9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42080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9/18/2020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51579" y="329309"/>
            <a:ext cx="5626775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0061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72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7AC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BBA069">
                <a:tint val="45000"/>
                <a:satMod val="400000"/>
              </a:srgbClr>
            </a:duotone>
          </a:blip>
          <a:srcRect l="65" t="5955" r="11942" b="7378"/>
          <a:stretch/>
        </p:blipFill>
        <p:spPr>
          <a:xfrm>
            <a:off x="7591927" y="0"/>
            <a:ext cx="4584032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0" y="294760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4757" y="3762103"/>
            <a:ext cx="8779043" cy="2414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499" y="-13063"/>
            <a:ext cx="1702921" cy="6858594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 userDrawn="1"/>
        </p:nvSpPr>
        <p:spPr bwMode="auto">
          <a:xfrm>
            <a:off x="135633" y="1325563"/>
            <a:ext cx="1394657" cy="80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LYMM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HIGH SCHOOL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3541" y="294760"/>
            <a:ext cx="718835" cy="111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1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bg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263A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7AC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BBA069">
                <a:tint val="45000"/>
                <a:satMod val="400000"/>
              </a:srgbClr>
            </a:duotone>
          </a:blip>
          <a:srcRect l="65" t="5955" r="11942" b="7378"/>
          <a:stretch/>
        </p:blipFill>
        <p:spPr>
          <a:xfrm>
            <a:off x="7591927" y="0"/>
            <a:ext cx="4584032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0" y="294760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4757" y="3762103"/>
            <a:ext cx="8779043" cy="2414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499" y="-13063"/>
            <a:ext cx="1702921" cy="6858594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 userDrawn="1"/>
        </p:nvSpPr>
        <p:spPr bwMode="auto">
          <a:xfrm>
            <a:off x="135633" y="1325563"/>
            <a:ext cx="1394657" cy="80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LYMM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HIGH SCHOOL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3541" y="294760"/>
            <a:ext cx="718835" cy="111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6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bg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263A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ACD370-C256-4962-B288-1430012384B8}"/>
              </a:ext>
            </a:extLst>
          </p:cNvPr>
          <p:cNvSpPr/>
          <p:nvPr/>
        </p:nvSpPr>
        <p:spPr>
          <a:xfrm>
            <a:off x="1847528" y="116632"/>
            <a:ext cx="10153128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r>
              <a:rPr lang="en-GB" sz="4400" b="1" dirty="0">
                <a:solidFill>
                  <a:srgbClr val="002060"/>
                </a:solidFill>
                <a:latin typeface="Trajan Pro" panose="02020502050506020301" pitchFamily="18" charset="0"/>
              </a:rPr>
              <a:t>Year 11</a:t>
            </a:r>
          </a:p>
          <a:p>
            <a:pPr algn="ctr"/>
            <a:r>
              <a:rPr lang="en-GB" sz="4400" b="1" dirty="0">
                <a:solidFill>
                  <a:srgbClr val="002060"/>
                </a:solidFill>
                <a:latin typeface="Trajan Pro" panose="02020502050506020301" pitchFamily="18" charset="0"/>
              </a:rPr>
              <a:t>Information &amp; Guidance Evening</a:t>
            </a:r>
          </a:p>
          <a:p>
            <a:pPr algn="ctr"/>
            <a:endParaRPr lang="en-GB" sz="44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4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r>
              <a:rPr lang="en-GB" sz="4400" b="1" dirty="0">
                <a:solidFill>
                  <a:srgbClr val="002060"/>
                </a:solidFill>
              </a:rPr>
              <a:t>Welcome</a:t>
            </a:r>
            <a:endParaRPr lang="en-GB" sz="3200" b="1" dirty="0">
              <a:solidFill>
                <a:srgbClr val="002060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91F722-03A2-4F5B-BE0C-345D18E87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619" y="3284984"/>
            <a:ext cx="1260946" cy="150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72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520" y="116632"/>
            <a:ext cx="10297144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Trajan Pro" panose="02020502050506020301" pitchFamily="18" charset="0"/>
              </a:rPr>
              <a:t> </a:t>
            </a:r>
          </a:p>
          <a:p>
            <a:pPr algn="ctr"/>
            <a:r>
              <a:rPr lang="en-GB" sz="3600" b="1" dirty="0">
                <a:solidFill>
                  <a:srgbClr val="002060"/>
                </a:solidFill>
                <a:latin typeface="Trajan Pro" panose="02020502050506020301" pitchFamily="18" charset="0"/>
              </a:rPr>
              <a:t>Keeping you informed how they are progressing?</a:t>
            </a: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9576" y="1700808"/>
            <a:ext cx="9361040" cy="4433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Progress Reports across the year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Parents Evening – 8</a:t>
            </a:r>
            <a:r>
              <a:rPr lang="en-GB" sz="3200" baseline="30000" dirty="0">
                <a:solidFill>
                  <a:srgbClr val="002060"/>
                </a:solidFill>
                <a:latin typeface="Trebuchet MS" panose="020B0603020202020204" pitchFamily="34" charset="0"/>
              </a:rPr>
              <a:t>th</a:t>
            </a: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 October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6</a:t>
            </a:r>
            <a:r>
              <a:rPr lang="en-GB" sz="3200" baseline="30000" dirty="0">
                <a:solidFill>
                  <a:srgbClr val="002060"/>
                </a:solidFill>
                <a:latin typeface="Trebuchet MS" panose="020B0603020202020204" pitchFamily="34" charset="0"/>
              </a:rPr>
              <a:t>th</a:t>
            </a: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 Form Open Evening- 12</a:t>
            </a:r>
            <a:r>
              <a:rPr lang="en-GB" sz="3200" baseline="30000" dirty="0">
                <a:solidFill>
                  <a:srgbClr val="002060"/>
                </a:solidFill>
                <a:latin typeface="Trebuchet MS" panose="020B0603020202020204" pitchFamily="34" charset="0"/>
              </a:rPr>
              <a:t>th</a:t>
            </a: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 November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Mock Exams – 7</a:t>
            </a:r>
            <a:r>
              <a:rPr lang="en-GB" sz="3200" baseline="30000" dirty="0">
                <a:solidFill>
                  <a:srgbClr val="002060"/>
                </a:solidFill>
                <a:latin typeface="Trebuchet MS" panose="020B0603020202020204" pitchFamily="34" charset="0"/>
              </a:rPr>
              <a:t>th </a:t>
            </a: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- 18</a:t>
            </a:r>
            <a:r>
              <a:rPr lang="en-GB" sz="3200" baseline="30000" dirty="0">
                <a:solidFill>
                  <a:srgbClr val="002060"/>
                </a:solidFill>
                <a:latin typeface="Trebuchet MS" panose="020B0603020202020204" pitchFamily="34" charset="0"/>
              </a:rPr>
              <a:t>th</a:t>
            </a: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 December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Mock Results Day – 18th January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Core Mocks – 1</a:t>
            </a:r>
            <a:r>
              <a:rPr lang="en-GB" sz="3200" baseline="30000" dirty="0">
                <a:solidFill>
                  <a:srgbClr val="002060"/>
                </a:solidFill>
                <a:latin typeface="Trebuchet MS" panose="020B0603020202020204" pitchFamily="34" charset="0"/>
              </a:rPr>
              <a:t>st</a:t>
            </a: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 – 5</a:t>
            </a:r>
            <a:r>
              <a:rPr lang="en-GB" sz="3200" baseline="30000" dirty="0">
                <a:solidFill>
                  <a:srgbClr val="002060"/>
                </a:solidFill>
                <a:latin typeface="Trebuchet MS" panose="020B0603020202020204" pitchFamily="34" charset="0"/>
              </a:rPr>
              <a:t>th</a:t>
            </a: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 March</a:t>
            </a:r>
          </a:p>
        </p:txBody>
      </p:sp>
    </p:spTree>
    <p:extLst>
      <p:ext uri="{BB962C8B-B14F-4D97-AF65-F5344CB8AC3E}">
        <p14:creationId xmlns:p14="http://schemas.microsoft.com/office/powerpoint/2010/main" val="1713522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520" y="116632"/>
            <a:ext cx="10297144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Support for them</a:t>
            </a:r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556792"/>
            <a:ext cx="975207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84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Support for them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5680" y="1196752"/>
            <a:ext cx="748883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000" indent="-468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GCSEPod</a:t>
            </a:r>
            <a:endParaRPr lang="en-GB" sz="26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468000" indent="-468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Tassomai</a:t>
            </a:r>
            <a:endParaRPr lang="en-GB" sz="26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468000" indent="-468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2060"/>
                </a:solidFill>
                <a:latin typeface="Trebuchet MS" panose="020B0603020202020204" pitchFamily="34" charset="0"/>
              </a:rPr>
              <a:t>Guided revision sessions </a:t>
            </a:r>
          </a:p>
          <a:p>
            <a:pPr marL="468000" indent="-468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2060"/>
                </a:solidFill>
                <a:latin typeface="Trebuchet MS" panose="020B0603020202020204" pitchFamily="34" charset="0"/>
              </a:rPr>
              <a:t>Study Skill Sessions/Mindfulness Sessions</a:t>
            </a:r>
          </a:p>
          <a:p>
            <a:pPr marL="468000" indent="-468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2060"/>
                </a:solidFill>
                <a:latin typeface="Trebuchet MS" panose="020B0603020202020204" pitchFamily="34" charset="0"/>
              </a:rPr>
              <a:t>PLC’s/Knowledge Organisers</a:t>
            </a:r>
          </a:p>
          <a:p>
            <a:pPr marL="468000" indent="-468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2060"/>
                </a:solidFill>
                <a:latin typeface="Trebuchet MS" panose="020B0603020202020204" pitchFamily="34" charset="0"/>
              </a:rPr>
              <a:t>Form Tutors/Student Services/Teachers</a:t>
            </a:r>
          </a:p>
          <a:p>
            <a:pPr marL="468000" indent="-468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2060"/>
                </a:solidFill>
                <a:latin typeface="Trebuchet MS" panose="020B0603020202020204" pitchFamily="34" charset="0"/>
              </a:rPr>
              <a:t>Instagram/School Website/Email</a:t>
            </a:r>
          </a:p>
          <a:p>
            <a:pPr marL="468000" indent="-468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2060"/>
                </a:solidFill>
                <a:latin typeface="Trebuchet MS" panose="020B0603020202020204" pitchFamily="34" charset="0"/>
              </a:rPr>
              <a:t>Form time- careers and aspirations</a:t>
            </a: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083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 err="1">
                <a:solidFill>
                  <a:srgbClr val="002060"/>
                </a:solidFill>
                <a:latin typeface="Trajan Pro" panose="02020502050506020301" pitchFamily="18" charset="0"/>
              </a:rPr>
              <a:t>GCSEPod</a:t>
            </a:r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635" y="980728"/>
            <a:ext cx="3356334" cy="25202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15680" y="3429000"/>
            <a:ext cx="4608512" cy="3168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3522929"/>
            <a:ext cx="4463406" cy="2970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282" y="1728557"/>
            <a:ext cx="3010219" cy="2261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553" y="2897875"/>
            <a:ext cx="2423853" cy="2701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7671" y="4598318"/>
            <a:ext cx="2607845" cy="2011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6004" y="850657"/>
            <a:ext cx="2359356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76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 err="1">
                <a:solidFill>
                  <a:srgbClr val="002060"/>
                </a:solidFill>
                <a:latin typeface="Trajan Pro" panose="02020502050506020301" pitchFamily="18" charset="0"/>
              </a:rPr>
              <a:t>GCSEPod</a:t>
            </a:r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E12B6-5F15-4D0A-A227-1D982F61D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908720"/>
            <a:ext cx="8856984" cy="548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19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 err="1">
                <a:solidFill>
                  <a:srgbClr val="002060"/>
                </a:solidFill>
                <a:latin typeface="Trajan Pro" panose="02020502050506020301" pitchFamily="18" charset="0"/>
              </a:rPr>
              <a:t>GCSEPod</a:t>
            </a:r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0A7B2-1F56-457F-8435-99AC07FDE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1025539"/>
            <a:ext cx="4464496" cy="205996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618C66-CE13-41A9-A650-4281E5D04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88" y="908720"/>
            <a:ext cx="4332964" cy="3063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5BC00D-1540-4075-8B9D-873DD762B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383" y="3051041"/>
            <a:ext cx="5023539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87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2172" y="116632"/>
            <a:ext cx="10230492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Interim logo smaller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449" y="456023"/>
            <a:ext cx="3471712" cy="1042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D9B6D3-9018-4873-96C1-0A8C6528E698}"/>
              </a:ext>
            </a:extLst>
          </p:cNvPr>
          <p:cNvSpPr txBox="1"/>
          <p:nvPr/>
        </p:nvSpPr>
        <p:spPr>
          <a:xfrm>
            <a:off x="3138316" y="1672899"/>
            <a:ext cx="72115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Low-stakes testing, drilling core knowledge </a:t>
            </a:r>
          </a:p>
          <a:p>
            <a:pPr marL="457200" indent="-4572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Used to </a:t>
            </a:r>
            <a:r>
              <a:rPr lang="en-US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avoid stressful cramming </a:t>
            </a:r>
            <a:r>
              <a:rPr lang="en-US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near exams by </a:t>
            </a:r>
            <a:r>
              <a:rPr lang="en-US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spreading learning and revision </a:t>
            </a:r>
            <a:r>
              <a:rPr lang="en-US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throughout the year.</a:t>
            </a:r>
          </a:p>
          <a:p>
            <a:pPr marL="457200" indent="-4572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Students who used Tassomai regularly achieved </a:t>
            </a:r>
            <a:r>
              <a:rPr lang="en-US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outstanding results </a:t>
            </a:r>
            <a:r>
              <a:rPr lang="en-US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in their GCSE science exams. </a:t>
            </a:r>
            <a:r>
              <a:rPr lang="en-US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88% of students who used Tassomai regularly achieved higher grades</a:t>
            </a:r>
            <a:endParaRPr lang="en-US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457200" indent="-4572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Use on phone, tablet or computer</a:t>
            </a:r>
          </a:p>
          <a:p>
            <a:pPr marL="457200" indent="-4572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15 mins per day of quizzing</a:t>
            </a:r>
          </a:p>
        </p:txBody>
      </p:sp>
    </p:spTree>
    <p:extLst>
      <p:ext uri="{BB962C8B-B14F-4D97-AF65-F5344CB8AC3E}">
        <p14:creationId xmlns:p14="http://schemas.microsoft.com/office/powerpoint/2010/main" val="904230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Interim logo smaller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584" y="447884"/>
            <a:ext cx="3471712" cy="10420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510" y="2132857"/>
            <a:ext cx="3659412" cy="3318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592" y="3418697"/>
            <a:ext cx="5140810" cy="314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10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2848" y="380644"/>
            <a:ext cx="538941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000" indent="-468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Revision Rooms</a:t>
            </a:r>
          </a:p>
          <a:p>
            <a:pPr marL="468000" indent="-468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Revision Sessions</a:t>
            </a:r>
          </a:p>
          <a:p>
            <a:pPr marL="468000" indent="-468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Study Skill Sessions</a:t>
            </a:r>
          </a:p>
          <a:p>
            <a:pPr marL="468000" indent="-468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Mindfulness Sessions</a:t>
            </a:r>
          </a:p>
          <a:p>
            <a:r>
              <a:rPr lang="en-GB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47" y="4145799"/>
            <a:ext cx="2105118" cy="1584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236" y="4937887"/>
            <a:ext cx="2221459" cy="1664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176" y="2541639"/>
            <a:ext cx="2317469" cy="1735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925" y="116632"/>
            <a:ext cx="2839739" cy="3083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3439" y="5046087"/>
            <a:ext cx="3009900" cy="1514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165" y="4300382"/>
            <a:ext cx="2045779" cy="127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31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3552" y="375119"/>
            <a:ext cx="9649072" cy="3111543"/>
          </a:xfrm>
        </p:spPr>
        <p:txBody>
          <a:bodyPr>
            <a:noAutofit/>
          </a:bodyPr>
          <a:lstStyle/>
          <a:p>
            <a:pPr algn="l"/>
            <a:r>
              <a:rPr lang="en-GB" sz="2800" b="1" dirty="0">
                <a:solidFill>
                  <a:srgbClr val="002060"/>
                </a:solidFill>
                <a:latin typeface="Trebuchet MS" panose="020B0603020202020204" pitchFamily="34" charset="0"/>
              </a:rPr>
              <a:t>Revision Guides and Work Books</a:t>
            </a:r>
          </a:p>
          <a:p>
            <a:pPr algn="l"/>
            <a:r>
              <a:rPr lang="en-GB" sz="1000" b="1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</a:p>
          <a:p>
            <a:r>
              <a:rPr lang="en-GB" sz="2600" dirty="0">
                <a:solidFill>
                  <a:srgbClr val="002060"/>
                </a:solidFill>
                <a:latin typeface="Trebuchet MS" panose="020B0603020202020204" pitchFamily="34" charset="0"/>
              </a:rPr>
              <a:t>Revision Guides are a really useful tool for students. We do have copies in school and some departments sell them direct to the students. </a:t>
            </a:r>
          </a:p>
          <a:p>
            <a:r>
              <a:rPr lang="en-GB" sz="2600" dirty="0">
                <a:solidFill>
                  <a:srgbClr val="002060"/>
                </a:solidFill>
                <a:latin typeface="Trebuchet MS" panose="020B0603020202020204" pitchFamily="34" charset="0"/>
              </a:rPr>
              <a:t>On the school website, under ‘Revision Support’, all the guides that staff recommend for their subjects are listed.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166054-A540-4DB0-A8B9-5BE9F74FA7F2}"/>
              </a:ext>
            </a:extLst>
          </p:cNvPr>
          <p:cNvGrpSpPr/>
          <p:nvPr/>
        </p:nvGrpSpPr>
        <p:grpSpPr>
          <a:xfrm>
            <a:off x="3406271" y="3775447"/>
            <a:ext cx="6675602" cy="2892525"/>
            <a:chOff x="1403648" y="3404276"/>
            <a:chExt cx="7539698" cy="32052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5493" r="15775"/>
            <a:stretch/>
          </p:blipFill>
          <p:spPr>
            <a:xfrm>
              <a:off x="2696716" y="3787684"/>
              <a:ext cx="1207664" cy="1757078"/>
            </a:xfrm>
            <a:prstGeom prst="rect">
              <a:avLst/>
            </a:prstGeom>
          </p:spPr>
        </p:pic>
        <p:pic>
          <p:nvPicPr>
            <p:cNvPr id="10" name="Picture 9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200" y="3863617"/>
              <a:ext cx="1415146" cy="166590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17998" r="14360"/>
            <a:stretch/>
          </p:blipFill>
          <p:spPr>
            <a:xfrm>
              <a:off x="1403648" y="3404276"/>
              <a:ext cx="1115215" cy="164869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0656" y="4666379"/>
              <a:ext cx="1363358" cy="194317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9234" y="3697648"/>
              <a:ext cx="1389512" cy="19325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5750" y="5039850"/>
              <a:ext cx="1225126" cy="15342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13176" y="4509916"/>
              <a:ext cx="1472146" cy="206420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84143" y="3639493"/>
              <a:ext cx="1303291" cy="18399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74284" y="4974072"/>
              <a:ext cx="1129443" cy="1600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2206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Trajan Pro" panose="02020502050506020301" pitchFamily="18" charset="0"/>
              </a:rPr>
              <a:t>Year 11 </a:t>
            </a:r>
          </a:p>
          <a:p>
            <a:pPr algn="ctr"/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Information, Advice &amp; Guidance Evening</a:t>
            </a: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2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ajan Pro" panose="02020502050506020301" pitchFamily="18" charset="0"/>
              </a:rPr>
              <a:t>Welcome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ajan Pro" panose="02020502050506020301" pitchFamily="18" charset="0"/>
              </a:rPr>
              <a:t>Our Purpose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ajan Pro" panose="02020502050506020301" pitchFamily="18" charset="0"/>
              </a:rPr>
              <a:t>The next ten months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ajan Pro" panose="02020502050506020301" pitchFamily="18" charset="0"/>
              </a:rPr>
              <a:t>Expectations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ajan Pro" panose="02020502050506020301" pitchFamily="18" charset="0"/>
              </a:rPr>
              <a:t>Keeping you informed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ajan Pro" panose="02020502050506020301" pitchFamily="18" charset="0"/>
              </a:rPr>
              <a:t>Support for them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ajan Pro" panose="02020502050506020301" pitchFamily="18" charset="0"/>
              </a:rPr>
              <a:t>Support for you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ajan Pro" panose="02020502050506020301" pitchFamily="18" charset="0"/>
              </a:rPr>
              <a:t>Ensuring Success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ajan Pro" panose="02020502050506020301" pitchFamily="18" charset="0"/>
              </a:rPr>
              <a:t>Planning for a future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340768"/>
            <a:ext cx="864096" cy="10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46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846151" y="116632"/>
            <a:ext cx="10154505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7568" y="764705"/>
            <a:ext cx="9361040" cy="3111543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Private Tutors</a:t>
            </a:r>
          </a:p>
          <a:p>
            <a:pPr algn="l"/>
            <a:endParaRPr lang="en-US" sz="2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Be careful – they are very variable in quality.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Please make sure you go with the school view if there is something that contradicts the school.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Tutors are not a substitute for revision.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104" y="3876248"/>
            <a:ext cx="4797968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24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73580" y="116632"/>
            <a:ext cx="1012707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544" y="383514"/>
            <a:ext cx="8568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000" indent="-4680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Personalised Check Lists/Knowledge Organisers</a:t>
            </a:r>
          </a:p>
          <a:p>
            <a:r>
              <a:rPr lang="en-GB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082" y="1052736"/>
            <a:ext cx="5708496" cy="4104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24" r="12288"/>
          <a:stretch/>
        </p:blipFill>
        <p:spPr>
          <a:xfrm>
            <a:off x="2135560" y="2450620"/>
            <a:ext cx="4935540" cy="385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10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153128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5560" y="1340768"/>
            <a:ext cx="95770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They will need you over the next 10 months.</a:t>
            </a:r>
          </a:p>
          <a:p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It's easy to forget that when your teenager is rolling their eyes or telling you you're the most embarrassing parent that ever lived and that no-one else's parents make them go to bed before midnight on a Monday… but it’s true. </a:t>
            </a:r>
            <a:r>
              <a:rPr lang="en-GB" dirty="0"/>
              <a:t>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EDD7B9C-7AF2-469A-BA0B-8A9AD01B6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9576" y="420030"/>
            <a:ext cx="7203554" cy="576064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How you can help…</a:t>
            </a:r>
          </a:p>
        </p:txBody>
      </p:sp>
    </p:spTree>
    <p:extLst>
      <p:ext uri="{BB962C8B-B14F-4D97-AF65-F5344CB8AC3E}">
        <p14:creationId xmlns:p14="http://schemas.microsoft.com/office/powerpoint/2010/main" val="2224058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153128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anose="02020502050506020301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anose="02020502050506020301" pitchFamily="18" charset="0"/>
                <a:ea typeface="+mn-ea"/>
                <a:cs typeface="+mn-cs"/>
              </a:rPr>
              <a:t>The next 10 months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1664" y="764705"/>
            <a:ext cx="7344816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Preparing for 100% Examination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sng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English Literature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English Language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Mathematics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History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French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Spanish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Combined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Biology, Chemistry &amp;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Computer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Geography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Business Studies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828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anose="02020502050506020301" pitchFamily="18" charset="0"/>
                <a:ea typeface="+mn-ea"/>
                <a:cs typeface="+mn-cs"/>
              </a:rPr>
              <a:t>The next 10 months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1664" y="1268761"/>
            <a:ext cx="7344816" cy="4666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Elements of both controlled assessments and exams.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Health &amp; Social Care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Art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Photography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Textiles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Product Design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Media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Hospitality/Food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6" y="4581128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09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Support for you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7568" y="980728"/>
            <a:ext cx="828092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Student Services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Miss Taylor/Teaching Staff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Gateway App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School Website – Parent </a:t>
            </a:r>
            <a:r>
              <a:rPr lang="en-GB" sz="32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Comms</a:t>
            </a: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Helping your child revise events (TBC)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Conversation &amp; Coffee events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Parents Evening- 8</a:t>
            </a:r>
            <a:r>
              <a:rPr lang="en-GB" sz="3200" baseline="30000" dirty="0">
                <a:solidFill>
                  <a:srgbClr val="002060"/>
                </a:solidFill>
                <a:latin typeface="Trebuchet MS" panose="020B0603020202020204" pitchFamily="34" charset="0"/>
              </a:rPr>
              <a:t>th</a:t>
            </a: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 October 2020</a:t>
            </a:r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1228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153128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Support for you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9337" y="906645"/>
            <a:ext cx="74888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Gateway App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2214581"/>
            <a:ext cx="1865686" cy="3255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342" y="2214581"/>
            <a:ext cx="1864734" cy="3255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085" y="2214581"/>
            <a:ext cx="1865613" cy="3255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698" y="2214581"/>
            <a:ext cx="1886943" cy="32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22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11524" y="116632"/>
            <a:ext cx="10261140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Support for you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5560" y="1028343"/>
            <a:ext cx="74888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School Website – Parent Communication.</a:t>
            </a:r>
          </a:p>
          <a:p>
            <a:pPr>
              <a:lnSpc>
                <a:spcPct val="150000"/>
              </a:lnSpc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429" r="19382" b="30571"/>
          <a:stretch/>
        </p:blipFill>
        <p:spPr>
          <a:xfrm>
            <a:off x="3107668" y="1916833"/>
            <a:ext cx="7272808" cy="360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46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Support for you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7568" y="1029790"/>
            <a:ext cx="74888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Helping your child revise sessions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Parents Evening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542389">
            <a:off x="8998795" y="459334"/>
            <a:ext cx="3075291" cy="1744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220" y="2645617"/>
            <a:ext cx="5697338" cy="2848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578" y="4263500"/>
            <a:ext cx="3146320" cy="2302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6A1AF4-6793-46F8-B970-55FD5F8D5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5254">
            <a:off x="2238763" y="3517897"/>
            <a:ext cx="2082634" cy="301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78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Parents evening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8722" y="1331354"/>
            <a:ext cx="8424936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Thursday 8</a:t>
            </a:r>
            <a:r>
              <a:rPr lang="en-GB" sz="2400" baseline="30000" dirty="0">
                <a:solidFill>
                  <a:srgbClr val="002060"/>
                </a:solidFill>
                <a:latin typeface="Trebuchet MS" panose="020B0603020202020204" pitchFamily="34" charset="0"/>
              </a:rPr>
              <a:t>th</a:t>
            </a:r>
            <a:r>
              <a:rPr lang="en-GB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 October 2020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1.15pm-7pm (5minute appointment slots)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This will be held virtually via Zoom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Zoom links will be posted on subject ‘Teams’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Please use your child’s zoom account and make the name of your child clear when logging on to help staff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Please alert Miss Taylor/Miss Brown if you have any difficulties in accessing technology for these appointments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542389">
            <a:off x="8998795" y="459334"/>
            <a:ext cx="3075291" cy="174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1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r>
              <a:rPr lang="en-GB" sz="4400" b="1" dirty="0">
                <a:solidFill>
                  <a:srgbClr val="002060"/>
                </a:solidFill>
                <a:latin typeface="Trajan Pro" panose="02020502050506020301" pitchFamily="18" charset="0"/>
              </a:rPr>
              <a:t>Key People</a:t>
            </a:r>
            <a:endParaRPr lang="en-GB" sz="54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989013" lvl="1" indent="-5318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2060"/>
                </a:solidFill>
                <a:latin typeface="Trajan Pro" panose="02020502050506020301" pitchFamily="18" charset="0"/>
              </a:rPr>
              <a:t>Miss Taylor– Head of Year 11</a:t>
            </a:r>
          </a:p>
          <a:p>
            <a:pPr marL="989013" lvl="1" indent="-5318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2060"/>
                </a:solidFill>
                <a:latin typeface="Trajan Pro" panose="02020502050506020301" pitchFamily="18" charset="0"/>
              </a:rPr>
              <a:t>Miss Brown– Pastoral Manager</a:t>
            </a:r>
          </a:p>
          <a:p>
            <a:pPr marL="989013" lvl="1" indent="-5318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2060"/>
                </a:solidFill>
                <a:latin typeface="Trajan Pro" panose="02020502050506020301" pitchFamily="18" charset="0"/>
              </a:rPr>
              <a:t>Mrs Feast – Raising Achievement</a:t>
            </a:r>
          </a:p>
          <a:p>
            <a:pPr marL="989013" lvl="1" indent="-5318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2060"/>
                </a:solidFill>
                <a:latin typeface="Trajan Pro" panose="02020502050506020301" pitchFamily="18" charset="0"/>
              </a:rPr>
              <a:t>Form Tutors</a:t>
            </a:r>
          </a:p>
          <a:p>
            <a:pPr marL="989013" lvl="1" indent="-5318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2060"/>
                </a:solidFill>
                <a:latin typeface="Trajan Pro" panose="02020502050506020301" pitchFamily="18" charset="0"/>
              </a:rPr>
              <a:t>Teachers</a:t>
            </a:r>
          </a:p>
          <a:p>
            <a:pPr marL="989013" lvl="1" indent="-5318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2060"/>
                </a:solidFill>
                <a:latin typeface="Trajan Pro" panose="02020502050506020301" pitchFamily="18" charset="0"/>
              </a:rPr>
              <a:t>Wider Pastoral Team</a:t>
            </a:r>
          </a:p>
          <a:p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13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153128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Ensuring Success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9656" y="1628801"/>
            <a:ext cx="74888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Punctuality &amp; Attendance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Avoiding distractions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Dress smart/think smart - uniform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4472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Ensuring Success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9168" y="908720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Punctuality &amp; Attendance</a:t>
            </a:r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dirty="0"/>
              <a:t>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211950"/>
              </p:ext>
            </p:extLst>
          </p:nvPr>
        </p:nvGraphicFramePr>
        <p:xfrm>
          <a:off x="3431705" y="2037939"/>
          <a:ext cx="6624735" cy="3570283"/>
        </p:xfrm>
        <a:graphic>
          <a:graphicData uri="http://schemas.openxmlformats.org/drawingml/2006/table">
            <a:tbl>
              <a:tblPr firstRow="1" firstCol="1" bandRow="1"/>
              <a:tblGrid>
                <a:gridCol w="2200358">
                  <a:extLst>
                    <a:ext uri="{9D8B030D-6E8A-4147-A177-3AD203B41FA5}">
                      <a16:colId xmlns:a16="http://schemas.microsoft.com/office/drawing/2014/main" val="386658180"/>
                    </a:ext>
                  </a:extLst>
                </a:gridCol>
                <a:gridCol w="2200358">
                  <a:extLst>
                    <a:ext uri="{9D8B030D-6E8A-4147-A177-3AD203B41FA5}">
                      <a16:colId xmlns:a16="http://schemas.microsoft.com/office/drawing/2014/main" val="3331088177"/>
                    </a:ext>
                  </a:extLst>
                </a:gridCol>
                <a:gridCol w="2224019">
                  <a:extLst>
                    <a:ext uri="{9D8B030D-6E8A-4147-A177-3AD203B41FA5}">
                      <a16:colId xmlns:a16="http://schemas.microsoft.com/office/drawing/2014/main" val="3604702007"/>
                    </a:ext>
                  </a:extLst>
                </a:gridCol>
              </a:tblGrid>
              <a:tr h="1654378">
                <a:tc>
                  <a:txBody>
                    <a:bodyPr/>
                    <a:lstStyle/>
                    <a:p>
                      <a:endParaRPr lang="en-GB" sz="180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&gt; 85% attendance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 (during 4-week exam period)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&lt; 85% attendance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 (during 4-week exam period)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463621"/>
                  </a:ext>
                </a:extLst>
              </a:tr>
              <a:tr h="6617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Positive P8 score</a:t>
                      </a:r>
                      <a:endParaRPr lang="en-GB" sz="240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77%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49%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043107"/>
                  </a:ext>
                </a:extLst>
              </a:tr>
              <a:tr h="394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Average P8</a:t>
                      </a:r>
                      <a:endParaRPr lang="en-GB" sz="240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0.69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0.04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570372"/>
                  </a:ext>
                </a:extLst>
              </a:tr>
              <a:tr h="394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Average A8</a:t>
                      </a:r>
                      <a:endParaRPr lang="en-GB" sz="240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60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51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56801"/>
                  </a:ext>
                </a:extLst>
              </a:tr>
              <a:tr h="394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5+ 9-7 grades</a:t>
                      </a:r>
                      <a:endParaRPr lang="en-GB" sz="2400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41%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</a:rPr>
                        <a:t>23%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2397383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968876" y="4361934"/>
            <a:ext cx="76798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952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153128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Ensuring Success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9168" y="908720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Punctuality &amp; Attendance</a:t>
            </a:r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GB" dirty="0"/>
              <a:t>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968876" y="4361934"/>
            <a:ext cx="76798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231712"/>
              </p:ext>
            </p:extLst>
          </p:nvPr>
        </p:nvGraphicFramePr>
        <p:xfrm>
          <a:off x="2927649" y="1844827"/>
          <a:ext cx="7632849" cy="4244031"/>
        </p:xfrm>
        <a:graphic>
          <a:graphicData uri="http://schemas.openxmlformats.org/drawingml/2006/table">
            <a:tbl>
              <a:tblPr firstRow="1" firstCol="1" bandRow="1"/>
              <a:tblGrid>
                <a:gridCol w="1201767">
                  <a:extLst>
                    <a:ext uri="{9D8B030D-6E8A-4147-A177-3AD203B41FA5}">
                      <a16:colId xmlns:a16="http://schemas.microsoft.com/office/drawing/2014/main" val="3360887521"/>
                    </a:ext>
                  </a:extLst>
                </a:gridCol>
                <a:gridCol w="1071847">
                  <a:extLst>
                    <a:ext uri="{9D8B030D-6E8A-4147-A177-3AD203B41FA5}">
                      <a16:colId xmlns:a16="http://schemas.microsoft.com/office/drawing/2014/main" val="64492885"/>
                    </a:ext>
                  </a:extLst>
                </a:gridCol>
                <a:gridCol w="1071847">
                  <a:extLst>
                    <a:ext uri="{9D8B030D-6E8A-4147-A177-3AD203B41FA5}">
                      <a16:colId xmlns:a16="http://schemas.microsoft.com/office/drawing/2014/main" val="2412706250"/>
                    </a:ext>
                  </a:extLst>
                </a:gridCol>
                <a:gridCol w="1071847">
                  <a:extLst>
                    <a:ext uri="{9D8B030D-6E8A-4147-A177-3AD203B41FA5}">
                      <a16:colId xmlns:a16="http://schemas.microsoft.com/office/drawing/2014/main" val="3174907814"/>
                    </a:ext>
                  </a:extLst>
                </a:gridCol>
                <a:gridCol w="1071847">
                  <a:extLst>
                    <a:ext uri="{9D8B030D-6E8A-4147-A177-3AD203B41FA5}">
                      <a16:colId xmlns:a16="http://schemas.microsoft.com/office/drawing/2014/main" val="3847492046"/>
                    </a:ext>
                  </a:extLst>
                </a:gridCol>
                <a:gridCol w="1071847">
                  <a:extLst>
                    <a:ext uri="{9D8B030D-6E8A-4147-A177-3AD203B41FA5}">
                      <a16:colId xmlns:a16="http://schemas.microsoft.com/office/drawing/2014/main" val="380692158"/>
                    </a:ext>
                  </a:extLst>
                </a:gridCol>
                <a:gridCol w="1071847">
                  <a:extLst>
                    <a:ext uri="{9D8B030D-6E8A-4147-A177-3AD203B41FA5}">
                      <a16:colId xmlns:a16="http://schemas.microsoft.com/office/drawing/2014/main" val="104039946"/>
                    </a:ext>
                  </a:extLst>
                </a:gridCol>
              </a:tblGrid>
              <a:tr h="614031">
                <a:tc>
                  <a:txBody>
                    <a:bodyPr/>
                    <a:lstStyle/>
                    <a:p>
                      <a:endParaRPr lang="en-GB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Approx. hours of lessons missed by end of each half-term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523286"/>
                  </a:ext>
                </a:extLst>
              </a:tr>
              <a:tr h="740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Attendance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Half-term 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Half-term 2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Half-term 3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Half-term 4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Half-term 5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Half-term 6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914457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95%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27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189956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90%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17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52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67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568730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85%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80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118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860012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80%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6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33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73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105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135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158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193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327641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75%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4B0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130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168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195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240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988311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70%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50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107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200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235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288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10244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65%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58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182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235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275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335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215344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60%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145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208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268 hrs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315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385 hrs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518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375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Avoiding Distractions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746" y="1340768"/>
            <a:ext cx="1725120" cy="1286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6" y="3985549"/>
            <a:ext cx="1399018" cy="1397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921" y="2420889"/>
            <a:ext cx="1948348" cy="1296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664" y="1340769"/>
            <a:ext cx="3990542" cy="527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83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Avoiding Distractions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631"/>
          <a:stretch/>
        </p:blipFill>
        <p:spPr>
          <a:xfrm>
            <a:off x="6999151" y="999108"/>
            <a:ext cx="3476021" cy="3960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6570" t="572" r="5177" b="30038"/>
          <a:stretch/>
        </p:blipFill>
        <p:spPr>
          <a:xfrm>
            <a:off x="3024091" y="1179602"/>
            <a:ext cx="3863608" cy="3274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6928" t="255" r="8629" b="77411"/>
          <a:stretch/>
        </p:blipFill>
        <p:spPr>
          <a:xfrm>
            <a:off x="3024092" y="4972192"/>
            <a:ext cx="4013479" cy="1090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749" y="5032508"/>
            <a:ext cx="2388568" cy="158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96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r>
              <a:rPr lang="en-GB" sz="2800" b="1" dirty="0">
                <a:solidFill>
                  <a:srgbClr val="002060"/>
                </a:solidFill>
                <a:latin typeface="Trajan Pro" panose="02020502050506020301" pitchFamily="18" charset="0"/>
              </a:rPr>
              <a:t>We will be encouraging Diligence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665"/>
          <a:stretch/>
        </p:blipFill>
        <p:spPr>
          <a:xfrm>
            <a:off x="6955360" y="3396164"/>
            <a:ext cx="5142250" cy="3337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822582" y="3396164"/>
            <a:ext cx="5107832" cy="3337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315" y="1124744"/>
            <a:ext cx="6076090" cy="21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84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Tests and exams, including GCSEs, can be a challenging part of school life for both children and parents.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But there are ways to ease the stress.</a:t>
            </a:r>
          </a:p>
          <a:p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349" y="3933056"/>
            <a:ext cx="413344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55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153128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‘Worrying is like a rocking horse it will give you something to do but it will get you nowhere’ </a:t>
            </a: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699" y="3140969"/>
            <a:ext cx="307874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68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r>
              <a:rPr lang="en-GB" sz="4400" b="1" dirty="0">
                <a:solidFill>
                  <a:srgbClr val="002060"/>
                </a:solidFill>
                <a:latin typeface="Trajan Pro" panose="02020502050506020301" pitchFamily="18" charset="0"/>
              </a:rPr>
              <a:t>“Strive for excellence and success </a:t>
            </a:r>
          </a:p>
          <a:p>
            <a:pPr algn="ctr"/>
            <a:r>
              <a:rPr lang="en-GB" sz="4400" b="1" dirty="0">
                <a:solidFill>
                  <a:srgbClr val="002060"/>
                </a:solidFill>
                <a:latin typeface="Trajan Pro" panose="02020502050506020301" pitchFamily="18" charset="0"/>
              </a:rPr>
              <a:t>will follow”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Trajan Pro" panose="02020502050506020301" pitchFamily="18" charset="0"/>
              </a:rPr>
              <a:t> 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r>
              <a:rPr lang="en-GB" sz="3200" b="1" dirty="0">
                <a:solidFill>
                  <a:srgbClr val="002060"/>
                </a:solidFill>
              </a:rPr>
              <a:t>Thank you and have a safe journey home</a:t>
            </a: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4004142"/>
            <a:ext cx="10081120" cy="266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8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2356" y="116632"/>
            <a:ext cx="10088300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Lost learning</a:t>
            </a:r>
          </a:p>
          <a:p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ajan Pro" panose="02020502050506020301" pitchFamily="18" charset="0"/>
              </a:rPr>
              <a:t>Online engagement during lockdown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ajan Pro" panose="02020502050506020301" pitchFamily="18" charset="0"/>
              </a:rPr>
              <a:t>New term, fresh start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ajan Pro" panose="02020502050506020301" pitchFamily="18" charset="0"/>
              </a:rPr>
              <a:t>Additional classes maths, science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ajan Pro" panose="02020502050506020301" pitchFamily="18" charset="0"/>
              </a:rPr>
              <a:t>Holiday ‘catch up’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ajan Pro" panose="02020502050506020301" pitchFamily="18" charset="0"/>
              </a:rPr>
              <a:t>Revision programme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ajan Pro" panose="02020502050506020301" pitchFamily="18" charset="0"/>
              </a:rPr>
              <a:t>Frequent low stakes testing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err="1">
                <a:solidFill>
                  <a:srgbClr val="002060"/>
                </a:solidFill>
                <a:latin typeface="Trajan Pro" panose="02020502050506020301" pitchFamily="18" charset="0"/>
              </a:rPr>
              <a:t>Tassomai</a:t>
            </a:r>
            <a:r>
              <a:rPr lang="en-GB" sz="3200" dirty="0">
                <a:solidFill>
                  <a:srgbClr val="002060"/>
                </a:solidFill>
                <a:latin typeface="Trajan Pro" panose="02020502050506020301" pitchFamily="18" charset="0"/>
              </a:rPr>
              <a:t>/GCSE Pod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ajan Pro" panose="02020502050506020301" pitchFamily="18" charset="0"/>
              </a:rPr>
              <a:t>Mock exams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ajan Pro" panose="02020502050506020301" pitchFamily="18" charset="0"/>
              </a:rPr>
              <a:t>Guided intervention</a:t>
            </a:r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384" y="3429000"/>
            <a:ext cx="2356492" cy="32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69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2356" y="116632"/>
            <a:ext cx="10088300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Our purpose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0" y="252601"/>
            <a:ext cx="4608512" cy="635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4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2356" y="116632"/>
            <a:ext cx="10088300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anose="02020502050506020301" pitchFamily="18" charset="0"/>
                <a:ea typeface="+mn-ea"/>
                <a:cs typeface="+mn-cs"/>
              </a:rPr>
              <a:t>Our purpose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jan Pro" panose="02020502050506020301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04" y="468470"/>
            <a:ext cx="4131283" cy="2736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8" t="3990"/>
          <a:stretch/>
        </p:blipFill>
        <p:spPr>
          <a:xfrm>
            <a:off x="4361773" y="3806250"/>
            <a:ext cx="3587958" cy="2817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2923">
            <a:off x="2075266" y="4422349"/>
            <a:ext cx="2860830" cy="2042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5D688-D244-436C-8D8C-7102896B2F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90" t="14320" r="11374" b="26266"/>
          <a:stretch/>
        </p:blipFill>
        <p:spPr>
          <a:xfrm>
            <a:off x="8912266" y="229231"/>
            <a:ext cx="2943753" cy="2895591"/>
          </a:xfrm>
          <a:prstGeom prst="rect">
            <a:avLst/>
          </a:prstGeom>
        </p:spPr>
      </p:pic>
      <p:pic>
        <p:nvPicPr>
          <p:cNvPr id="9" name="Picture 8" descr="A person standing in a room&#10;&#10;Description automatically generated">
            <a:extLst>
              <a:ext uri="{FF2B5EF4-FFF2-40B4-BE49-F238E27FC236}">
                <a16:creationId xmlns:a16="http://schemas.microsoft.com/office/drawing/2014/main" id="{613E7DD7-D4AE-478A-A312-9F934EDBED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86" t="-278" r="17118" b="13727"/>
          <a:stretch/>
        </p:blipFill>
        <p:spPr>
          <a:xfrm>
            <a:off x="7639582" y="3826664"/>
            <a:ext cx="4301379" cy="2896569"/>
          </a:xfrm>
          <a:prstGeom prst="rect">
            <a:avLst/>
          </a:prstGeom>
        </p:spPr>
      </p:pic>
      <p:pic>
        <p:nvPicPr>
          <p:cNvPr id="10" name="Picture 9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F173DE86-6299-49D5-8D0E-69C5533C24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022" t="10401" r="23648" b="12315"/>
          <a:stretch/>
        </p:blipFill>
        <p:spPr>
          <a:xfrm>
            <a:off x="8441678" y="2216967"/>
            <a:ext cx="2484986" cy="1852020"/>
          </a:xfrm>
          <a:prstGeom prst="rect">
            <a:avLst/>
          </a:prstGeom>
        </p:spPr>
      </p:pic>
      <p:pic>
        <p:nvPicPr>
          <p:cNvPr id="11" name="Picture 10" descr="A picture containing person, woman, people, indoor&#10;&#10;Description automatically generated">
            <a:extLst>
              <a:ext uri="{FF2B5EF4-FFF2-40B4-BE49-F238E27FC236}">
                <a16:creationId xmlns:a16="http://schemas.microsoft.com/office/drawing/2014/main" id="{D31E4CC4-308A-4831-A4B0-AA9640A5F8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140" r="2" b="37462"/>
          <a:stretch/>
        </p:blipFill>
        <p:spPr>
          <a:xfrm>
            <a:off x="5229147" y="338058"/>
            <a:ext cx="2140938" cy="1700450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7D9E06C-1C3E-4618-A960-C46E8ED7C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617" t="20328" r="7104" b="38568"/>
          <a:stretch/>
        </p:blipFill>
        <p:spPr>
          <a:xfrm>
            <a:off x="2190546" y="2775784"/>
            <a:ext cx="2843126" cy="1909945"/>
          </a:xfrm>
          <a:prstGeom prst="rect">
            <a:avLst/>
          </a:prstGeom>
        </p:spPr>
      </p:pic>
      <p:pic>
        <p:nvPicPr>
          <p:cNvPr id="13" name="Picture 12" descr="A screen shot of a person&#10;&#10;Description automatically generated">
            <a:extLst>
              <a:ext uri="{FF2B5EF4-FFF2-40B4-BE49-F238E27FC236}">
                <a16:creationId xmlns:a16="http://schemas.microsoft.com/office/drawing/2014/main" id="{78097F82-DF6F-4F89-8AE4-3F2C0539BE9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140" r="2" b="47810"/>
          <a:stretch/>
        </p:blipFill>
        <p:spPr>
          <a:xfrm>
            <a:off x="4886815" y="1884939"/>
            <a:ext cx="3798834" cy="23247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908">
            <a:off x="7289190" y="403292"/>
            <a:ext cx="2541017" cy="1764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947" y="2132377"/>
            <a:ext cx="2372487" cy="327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24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7528" y="116632"/>
            <a:ext cx="10225136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The next 10 months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1664" y="1556792"/>
            <a:ext cx="73448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Character development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Building resilience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Encouraging hard work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Striving for achievement/success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Having a love of learning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Preparing for next steps</a:t>
            </a: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7176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9536" y="116632"/>
            <a:ext cx="10081120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1664" y="797511"/>
            <a:ext cx="73448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150 school days left… </a:t>
            </a:r>
            <a:r>
              <a:rPr lang="en-GB" sz="2400" dirty="0">
                <a:solidFill>
                  <a:srgbClr val="002060"/>
                </a:solidFill>
                <a:latin typeface="Trebuchet MS" panose="020B0603020202020204" pitchFamily="34" charset="0"/>
              </a:rPr>
              <a:t>less than half a year!</a:t>
            </a: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GB" sz="32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3200" dirty="0">
                <a:solidFill>
                  <a:srgbClr val="002060"/>
                </a:solidFill>
                <a:latin typeface="Trebuchet MS" panose="020B0603020202020204" pitchFamily="34" charset="0"/>
              </a:rPr>
              <a:t>This takes us to the middle of June…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900" y="1882517"/>
            <a:ext cx="3096344" cy="309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0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5520" y="116632"/>
            <a:ext cx="10297144" cy="6624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32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r>
              <a:rPr lang="en-GB" sz="3200" b="1" dirty="0">
                <a:solidFill>
                  <a:srgbClr val="002060"/>
                </a:solidFill>
                <a:latin typeface="Trajan Pro" panose="02020502050506020301" pitchFamily="18" charset="0"/>
              </a:rPr>
              <a:t>Expectations for success</a:t>
            </a:r>
            <a:endParaRPr lang="en-GB" sz="4000" b="1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endParaRPr lang="en-GB" sz="32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>
              <a:lnSpc>
                <a:spcPct val="200000"/>
              </a:lnSpc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Trajan Pro" panose="02020502050506020301" pitchFamily="18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Trajan Pro" panose="02020502050506020301" pitchFamily="18" charset="0"/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  <a:p>
            <a:pPr algn="ctr"/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1664" y="1412776"/>
            <a:ext cx="73448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Work ethic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Resilience- strive for excellence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Independent study/homework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Assessments – formative/summative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Excellent attendance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Taking advantage of everything offered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rebuchet MS" panose="020B0603020202020204" pitchFamily="34" charset="0"/>
              </a:rPr>
              <a:t>Working with us </a:t>
            </a: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7021511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1827</TotalTime>
  <Words>969</Words>
  <Application>Microsoft Office PowerPoint</Application>
  <PresentationFormat>Widescreen</PresentationFormat>
  <Paragraphs>464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Palatino Linotype</vt:lpstr>
      <vt:lpstr>Times New Roman</vt:lpstr>
      <vt:lpstr>Trajan Pro</vt:lpstr>
      <vt:lpstr>Trebuchet MS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dheaton</dc:creator>
  <cp:lastModifiedBy>Emma Feast</cp:lastModifiedBy>
  <cp:revision>156</cp:revision>
  <cp:lastPrinted>2018-09-27T14:43:19Z</cp:lastPrinted>
  <dcterms:created xsi:type="dcterms:W3CDTF">2015-09-09T12:39:43Z</dcterms:created>
  <dcterms:modified xsi:type="dcterms:W3CDTF">2020-09-18T14:55:08Z</dcterms:modified>
</cp:coreProperties>
</file>