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58" r:id="rId5"/>
    <p:sldId id="259" r:id="rId6"/>
    <p:sldId id="260" r:id="rId7"/>
    <p:sldId id="262" r:id="rId8"/>
    <p:sldId id="261"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25" autoAdjust="0"/>
    <p:restoredTop sz="94660"/>
  </p:normalViewPr>
  <p:slideViewPr>
    <p:cSldViewPr snapToGrid="0">
      <p:cViewPr varScale="1">
        <p:scale>
          <a:sx n="114" d="100"/>
          <a:sy n="114" d="100"/>
        </p:scale>
        <p:origin x="25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19FC-B2D9-4688-8BFB-08E36B149A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C426472-E51D-48CB-A762-3C74EF588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7FE4B31-92A1-4BB3-AF43-D89CF5798E30}"/>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5" name="Footer Placeholder 4">
            <a:extLst>
              <a:ext uri="{FF2B5EF4-FFF2-40B4-BE49-F238E27FC236}">
                <a16:creationId xmlns:a16="http://schemas.microsoft.com/office/drawing/2014/main" id="{52050093-13D5-4C48-9367-06AD996687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E01E5F-8784-435C-86E2-BA560E0E0A71}"/>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355611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EDD6E-AB6D-44ED-B577-42563CC3BE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FB3B33-178A-4752-B64D-8AFA2D4CAE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296B8E-49AC-4897-B4AD-000E9CD7F02D}"/>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5" name="Footer Placeholder 4">
            <a:extLst>
              <a:ext uri="{FF2B5EF4-FFF2-40B4-BE49-F238E27FC236}">
                <a16:creationId xmlns:a16="http://schemas.microsoft.com/office/drawing/2014/main" id="{D6FA6802-580F-4A85-8386-D4DBBFF8DD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65ABB7-A6D4-4D62-8DD3-2609786F5D51}"/>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252416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203C2-3C91-4392-AF20-CE903F9C88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70847F-2F4F-40A3-AC11-00A959BE4CD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920532-A425-432F-BF95-712F6A798847}"/>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5" name="Footer Placeholder 4">
            <a:extLst>
              <a:ext uri="{FF2B5EF4-FFF2-40B4-BE49-F238E27FC236}">
                <a16:creationId xmlns:a16="http://schemas.microsoft.com/office/drawing/2014/main" id="{1218962F-D895-45D6-B749-F24B9D4A5E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309C86-CB2B-4BB9-A1A8-48953B5B659A}"/>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2388753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EDA76-52BE-4116-8287-6778B27BD9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E822A1-9E42-469C-AB6B-676A0B86F6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00D667-E57B-4BC3-8E0B-50CDAA7E8FAD}"/>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5" name="Footer Placeholder 4">
            <a:extLst>
              <a:ext uri="{FF2B5EF4-FFF2-40B4-BE49-F238E27FC236}">
                <a16:creationId xmlns:a16="http://schemas.microsoft.com/office/drawing/2014/main" id="{D11D1FA2-44CF-4601-84DF-AA53B58829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E8B881-6C6B-4F83-9C1E-4AD85124743E}"/>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270359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7044-6358-4B72-8E02-D2D9173647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F7D2EF-F193-4035-B551-0944298801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7B9AFB-AA98-49A5-8CB9-E7AE053F94B0}"/>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5" name="Footer Placeholder 4">
            <a:extLst>
              <a:ext uri="{FF2B5EF4-FFF2-40B4-BE49-F238E27FC236}">
                <a16:creationId xmlns:a16="http://schemas.microsoft.com/office/drawing/2014/main" id="{3D2D7E6B-5ED5-4ADD-AB99-A6374B26B6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53F57A-C663-4253-9B6D-38425768F1CB}"/>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110444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9645E-FFB2-49C7-AB6D-4E3C7FA90D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B15D8-D5CC-44BC-B3D4-EF034E2B66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B64B0D-CFE9-4234-8FF0-03E7E9E27D3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F6E4DC6-50D8-4BAF-B15A-666E33233A39}"/>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6" name="Footer Placeholder 5">
            <a:extLst>
              <a:ext uri="{FF2B5EF4-FFF2-40B4-BE49-F238E27FC236}">
                <a16:creationId xmlns:a16="http://schemas.microsoft.com/office/drawing/2014/main" id="{5F342572-AE8A-4E8A-9E2E-68ADB49896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39B21C-C9F2-4921-BB8E-FD0F2685D382}"/>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313747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E06F-7FAF-4962-9C36-9E89C56B59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0A8333-2D16-4906-8FE7-CF5D0F1524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5E092D-FF18-4D5B-A2BE-FC3D60D8434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695611-6D3E-4631-8BFD-781484E08C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F73F34-FDCA-40E4-AADE-432D725F0E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4B8251C-ADFC-4ADB-903F-11B5CEAC7EF9}"/>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8" name="Footer Placeholder 7">
            <a:extLst>
              <a:ext uri="{FF2B5EF4-FFF2-40B4-BE49-F238E27FC236}">
                <a16:creationId xmlns:a16="http://schemas.microsoft.com/office/drawing/2014/main" id="{AE59D42B-739B-4B4E-BBBC-7E69AF0B29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286DD23-2438-469B-BA29-60295B0E22F9}"/>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187181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305A-7AC4-43F4-B8CF-B2BE2941EF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4117AF-981E-4F07-97BD-D3482C16F108}"/>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4" name="Footer Placeholder 3">
            <a:extLst>
              <a:ext uri="{FF2B5EF4-FFF2-40B4-BE49-F238E27FC236}">
                <a16:creationId xmlns:a16="http://schemas.microsoft.com/office/drawing/2014/main" id="{8BDD834E-2399-43FE-90A4-FAAA8198DF1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356CB22-93BC-4DAB-B5F4-087E3D4B7DFC}"/>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178644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4E9F0-2327-413A-B3F7-52932E95D39B}"/>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3" name="Footer Placeholder 2">
            <a:extLst>
              <a:ext uri="{FF2B5EF4-FFF2-40B4-BE49-F238E27FC236}">
                <a16:creationId xmlns:a16="http://schemas.microsoft.com/office/drawing/2014/main" id="{7AB81DC6-91EE-4322-BE83-5D4440EC6F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DD726B-4661-4B84-9206-0F8896696DF1}"/>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1352915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6D77E-413A-4342-AAC7-622D4F4334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7D0CE5-4EDD-4B97-9529-26BC9220F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D57129-0571-466E-B1C2-06AA7EF7F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5D61AB-7FC2-4E53-A3A5-6C731C094836}"/>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6" name="Footer Placeholder 5">
            <a:extLst>
              <a:ext uri="{FF2B5EF4-FFF2-40B4-BE49-F238E27FC236}">
                <a16:creationId xmlns:a16="http://schemas.microsoft.com/office/drawing/2014/main" id="{C505CE18-2194-4B7F-8C1F-AC26DE2278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9939AC-3D38-4F84-86A5-2E4ED90DD665}"/>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377627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E3D9B-D82E-4144-A7DE-8F6FFD11F4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2ADC7F2-DE57-4FB6-B44B-E62C08C627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EDD231-DF56-4F28-B7DD-9DAF4D78D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792070-090B-41EE-9BC2-3F4324BD4EC9}"/>
              </a:ext>
            </a:extLst>
          </p:cNvPr>
          <p:cNvSpPr>
            <a:spLocks noGrp="1"/>
          </p:cNvSpPr>
          <p:nvPr>
            <p:ph type="dt" sz="half" idx="10"/>
          </p:nvPr>
        </p:nvSpPr>
        <p:spPr/>
        <p:txBody>
          <a:bodyPr/>
          <a:lstStyle/>
          <a:p>
            <a:fld id="{C7908F46-77B0-47D0-B6A5-DD93335BE4B9}" type="datetimeFigureOut">
              <a:rPr lang="en-GB" smtClean="0"/>
              <a:t>16/07/2020</a:t>
            </a:fld>
            <a:endParaRPr lang="en-GB"/>
          </a:p>
        </p:txBody>
      </p:sp>
      <p:sp>
        <p:nvSpPr>
          <p:cNvPr id="6" name="Footer Placeholder 5">
            <a:extLst>
              <a:ext uri="{FF2B5EF4-FFF2-40B4-BE49-F238E27FC236}">
                <a16:creationId xmlns:a16="http://schemas.microsoft.com/office/drawing/2014/main" id="{FA9EA1E5-99FB-48BC-B932-165C4ABE41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B7736C-C93C-447F-9480-1515E693B475}"/>
              </a:ext>
            </a:extLst>
          </p:cNvPr>
          <p:cNvSpPr>
            <a:spLocks noGrp="1"/>
          </p:cNvSpPr>
          <p:nvPr>
            <p:ph type="sldNum" sz="quarter" idx="12"/>
          </p:nvPr>
        </p:nvSpPr>
        <p:spPr/>
        <p:txBody>
          <a:bodyPr/>
          <a:lstStyle/>
          <a:p>
            <a:fld id="{5074A0FD-5A5A-4C91-BE20-D8310933C8DE}" type="slidenum">
              <a:rPr lang="en-GB" smtClean="0"/>
              <a:t>‹#›</a:t>
            </a:fld>
            <a:endParaRPr lang="en-GB"/>
          </a:p>
        </p:txBody>
      </p:sp>
    </p:spTree>
    <p:extLst>
      <p:ext uri="{BB962C8B-B14F-4D97-AF65-F5344CB8AC3E}">
        <p14:creationId xmlns:p14="http://schemas.microsoft.com/office/powerpoint/2010/main" val="554970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1332C1-EA36-405E-A782-392A516BB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42E55B-483A-4FCC-98FF-7E957DE6E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C1380A-7E63-45DB-BCCB-159A1A174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08F46-77B0-47D0-B6A5-DD93335BE4B9}" type="datetimeFigureOut">
              <a:rPr lang="en-GB" smtClean="0"/>
              <a:t>16/07/2020</a:t>
            </a:fld>
            <a:endParaRPr lang="en-GB"/>
          </a:p>
        </p:txBody>
      </p:sp>
      <p:sp>
        <p:nvSpPr>
          <p:cNvPr id="5" name="Footer Placeholder 4">
            <a:extLst>
              <a:ext uri="{FF2B5EF4-FFF2-40B4-BE49-F238E27FC236}">
                <a16:creationId xmlns:a16="http://schemas.microsoft.com/office/drawing/2014/main" id="{9C4EA9E4-7BE6-4A5B-AE97-64FEA26A8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D8EA13-CFCA-4311-9A92-524AF7D6C1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4A0FD-5A5A-4C91-BE20-D8310933C8DE}" type="slidenum">
              <a:rPr lang="en-GB" smtClean="0"/>
              <a:t>‹#›</a:t>
            </a:fld>
            <a:endParaRPr lang="en-GB"/>
          </a:p>
        </p:txBody>
      </p:sp>
    </p:spTree>
    <p:extLst>
      <p:ext uri="{BB962C8B-B14F-4D97-AF65-F5344CB8AC3E}">
        <p14:creationId xmlns:p14="http://schemas.microsoft.com/office/powerpoint/2010/main" val="299301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gif"/><Relationship Id="rId3" Type="http://schemas.openxmlformats.org/officeDocument/2006/relationships/image" Target="../media/image2.jpg"/><Relationship Id="rId7" Type="http://schemas.openxmlformats.org/officeDocument/2006/relationships/image" Target="../media/image6.jpeg"/><Relationship Id="rId12" Type="http://schemas.openxmlformats.org/officeDocument/2006/relationships/image" Target="../media/image10.gif"/><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9.gif"/><Relationship Id="rId5" Type="http://schemas.openxmlformats.org/officeDocument/2006/relationships/image" Target="../media/image4.jpeg"/><Relationship Id="rId10" Type="http://schemas.openxmlformats.org/officeDocument/2006/relationships/image" Target="../media/image8.gif"/><Relationship Id="rId4" Type="http://schemas.openxmlformats.org/officeDocument/2006/relationships/image" Target="../media/image3.jpeg"/><Relationship Id="rId9" Type="http://schemas.openxmlformats.org/officeDocument/2006/relationships/hyperlink" Target="https://www.medicinenet.com/viral_infections_pictures_slideshow/article.ht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g"/><Relationship Id="rId18" Type="http://schemas.openxmlformats.org/officeDocument/2006/relationships/image" Target="../media/image73.jpeg"/><Relationship Id="rId3" Type="http://schemas.openxmlformats.org/officeDocument/2006/relationships/image" Target="../media/image59.png"/><Relationship Id="rId21" Type="http://schemas.openxmlformats.org/officeDocument/2006/relationships/image" Target="../media/image76.jpeg"/><Relationship Id="rId7" Type="http://schemas.openxmlformats.org/officeDocument/2006/relationships/image" Target="../media/image62.jpeg"/><Relationship Id="rId12" Type="http://schemas.openxmlformats.org/officeDocument/2006/relationships/image" Target="../media/image67.png"/><Relationship Id="rId17" Type="http://schemas.openxmlformats.org/officeDocument/2006/relationships/image" Target="../media/image72.jpeg"/><Relationship Id="rId2" Type="http://schemas.openxmlformats.org/officeDocument/2006/relationships/image" Target="../media/image58.png"/><Relationship Id="rId16" Type="http://schemas.openxmlformats.org/officeDocument/2006/relationships/image" Target="../media/image71.jpe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hyperlink" Target="https://www.google.com/url?sa=i&amp;rct=j&amp;q=&amp;esrc=s&amp;source=images&amp;cd=&amp;cad=rja&amp;uact=8&amp;ved=2ahUKEwjWwP-iwJTcAhXIPRQKHbcxDAAQjRx6BAgBEAU&amp;url=https://www.ishida.com/ww/en/industries/food-processing/snackfoods-nuts/dried-fruit/&amp;psig=AOvVaw2QG5T1RG32PZfHePoCB3dV&amp;ust=1531311013933807" TargetMode="External"/><Relationship Id="rId15" Type="http://schemas.openxmlformats.org/officeDocument/2006/relationships/image" Target="../media/image70.png"/><Relationship Id="rId23" Type="http://schemas.openxmlformats.org/officeDocument/2006/relationships/image" Target="../media/image78.jpeg"/><Relationship Id="rId10" Type="http://schemas.openxmlformats.org/officeDocument/2006/relationships/image" Target="../media/image65.jpeg"/><Relationship Id="rId19" Type="http://schemas.openxmlformats.org/officeDocument/2006/relationships/image" Target="../media/image74.png"/><Relationship Id="rId4" Type="http://schemas.openxmlformats.org/officeDocument/2006/relationships/image" Target="../media/image60.jpeg"/><Relationship Id="rId9" Type="http://schemas.openxmlformats.org/officeDocument/2006/relationships/image" Target="../media/image64.jpeg"/><Relationship Id="rId14" Type="http://schemas.openxmlformats.org/officeDocument/2006/relationships/image" Target="../media/image69.jpeg"/><Relationship Id="rId22" Type="http://schemas.openxmlformats.org/officeDocument/2006/relationships/image" Target="../media/image77.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www.google.com/url?sa=i&amp;rct=j&amp;q=&amp;esrc=s&amp;source=images&amp;cd=&amp;cad=rja&amp;uact=8&amp;ved=2ahUKEwjlrbbDtIfcAhVH7BQKHfuNBxAQjRx6BAgBEAU&amp;url=http://runsickcattle.com/group/mean-clipart/&amp;psig=AOvVaw1zcfw69Gg9OXXVhEGy4KQ3&amp;ust=1530861106403479" TargetMode="External"/><Relationship Id="rId18" Type="http://schemas.openxmlformats.org/officeDocument/2006/relationships/image" Target="../media/image31.png"/><Relationship Id="rId3" Type="http://schemas.openxmlformats.org/officeDocument/2006/relationships/hyperlink" Target="https://www.google.com/url?sa=i&amp;url=https%3A%2F%2Fwww.vectorstock.com%2Froyalty-free-vector%2Fbutcher-chart-vector-6321169&amp;psig=AOvVaw2iYrtTFjCq9a7uM0X2w91u&amp;ust=1593602671720000&amp;source=images&amp;cd=vfe&amp;ved=0CAIQjRxqFwoTCMj0udu2qeoCFQAAAAAdAAAAABAz" TargetMode="External"/><Relationship Id="rId7" Type="http://schemas.openxmlformats.org/officeDocument/2006/relationships/hyperlink" Target="http://www.google.com/url?sa=i&amp;rct=j&amp;q=&amp;esrc=s&amp;source=images&amp;cd=&amp;cad=rja&amp;uact=8&amp;ved=2ahUKEwi2p8O3sofcAhWISBQKHSe7CNsQjRx6BAgBEAU&amp;url=http://faircatch.co.uk/plaice/&amp;psig=AOvVaw0C8WzrbbTqtE3Q37V4tBB7&amp;ust=1530860605863832" TargetMode="External"/><Relationship Id="rId12" Type="http://schemas.openxmlformats.org/officeDocument/2006/relationships/image" Target="../media/image28.png"/><Relationship Id="rId17" Type="http://schemas.openxmlformats.org/officeDocument/2006/relationships/hyperlink" Target="http://www.google.com/url?sa=i&amp;rct=j&amp;q=&amp;esrc=s&amp;source=images&amp;cd=&amp;cad=rja&amp;uact=8&amp;ved=2ahUKEwjV0I3ptIfcAhWMuhQKHTDiDOQQjRx6BAgBEAU&amp;url=http://offthehook.com.sg/others/38-grey-prawn-.html&amp;psig=AOvVaw2stfgcZBdhKz0ivvrIZGfG&amp;ust=1530861264878384" TargetMode="External"/><Relationship Id="rId2" Type="http://schemas.openxmlformats.org/officeDocument/2006/relationships/image" Target="../media/image23.jpg"/><Relationship Id="rId16" Type="http://schemas.openxmlformats.org/officeDocument/2006/relationships/image" Target="../media/image30.jpe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hyperlink" Target="http://www.google.com/url?sa=i&amp;rct=j&amp;q=&amp;esrc=s&amp;source=images&amp;cd=&amp;cad=rja&amp;uact=8&amp;ved=2ahUKEwiVmN6ws4fcAhVFxRQKHQJ2AfIQjRx6BAgBEAU&amp;url=http://norskfisk.se/fiskskolan/vara-fiskar/makrill/&amp;psig=AOvVaw3gT2etkzV_O9vG2M_IxntO&amp;ust=1530860858567848" TargetMode="External"/><Relationship Id="rId5" Type="http://schemas.openxmlformats.org/officeDocument/2006/relationships/hyperlink" Target="https://www.google.com/url?sa=i&amp;rct=j&amp;q=&amp;esrc=s&amp;source=images&amp;cd=&amp;cad=rja&amp;uact=8&amp;ved=2ahUKEwi18tTjsYfcAhUDaxQKHayNDh0QjRx6BAgBEAU&amp;url=https://www.seafoodwatch.org/seafood-recommendations/groups/whitefish/overview&amp;psig=AOvVaw12hfPgLHUbHRvXtNtyqNx5&amp;ust=1530860454335225" TargetMode="External"/><Relationship Id="rId15" Type="http://schemas.openxmlformats.org/officeDocument/2006/relationships/hyperlink" Target="https://www.google.com/url?sa=i&amp;rct=j&amp;q=&amp;esrc=s&amp;source=images&amp;cd=&amp;cad=rja&amp;uact=8&amp;ved=2ahUKEwjv4u7DtYfcAhXLXRQKHUJoB60QjRx6BAgBEAU&amp;url=https://www.luximer.com/en/1003-shellfish&amp;psig=AOvVaw2lWs9PxVGrPso2ikcvDix_&amp;ust=1530861458202218" TargetMode="External"/><Relationship Id="rId10" Type="http://schemas.openxmlformats.org/officeDocument/2006/relationships/image" Target="../media/image27.png"/><Relationship Id="rId19" Type="http://schemas.openxmlformats.org/officeDocument/2006/relationships/hyperlink" Target="https://www.google.com/url?sa=i&amp;rct=j&amp;q=&amp;esrc=s&amp;source=images&amp;cd=&amp;cad=rja&amp;uact=8&amp;ved=2ahUKEwjUor-RtYfcAhUCkRQKHYuOCgUQjRx6BAgBEAU&amp;url=https://www.devoncrab.com/&amp;psig=AOvVaw1TpyzX3t-6o5aFJLJge-rQ&amp;ust=1530861362731622" TargetMode="External"/><Relationship Id="rId4" Type="http://schemas.openxmlformats.org/officeDocument/2006/relationships/image" Target="../media/image24.jpeg"/><Relationship Id="rId9" Type="http://schemas.openxmlformats.org/officeDocument/2006/relationships/hyperlink" Target="https://www.google.com/url?sa=i&amp;rct=j&amp;q=&amp;esrc=s&amp;source=images&amp;cd=&amp;cad=rja&amp;uact=8&amp;ved=2ahUKEwi2sffws4fcAhVMvxQKHdrxDKsQjRx6BAgBEAU&amp;url=https://prezi.com/w7_cbwdtkiii/les-haidas/&amp;psig=AOvVaw3fyTDGxmwyUoFcQVY1-Pm2&amp;ust=1530861016336066" TargetMode="External"/><Relationship Id="rId1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wmf"/><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7">
            <a:extLst>
              <a:ext uri="{FF2B5EF4-FFF2-40B4-BE49-F238E27FC236}">
                <a16:creationId xmlns:a16="http://schemas.microsoft.com/office/drawing/2014/main" id="{D85FD05E-D7E5-4FCA-934C-C3B64F4F0C69}"/>
              </a:ext>
            </a:extLst>
          </p:cNvPr>
          <p:cNvSpPr txBox="1">
            <a:spLocks noChangeArrowheads="1"/>
          </p:cNvSpPr>
          <p:nvPr/>
        </p:nvSpPr>
        <p:spPr bwMode="auto">
          <a:xfrm>
            <a:off x="260668" y="114300"/>
            <a:ext cx="1787208" cy="236446"/>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61595">
              <a:spcBef>
                <a:spcPts val="35"/>
              </a:spcBef>
              <a:spcAft>
                <a:spcPts val="0"/>
              </a:spcAft>
            </a:pPr>
            <a:r>
              <a:rPr lang="en-US" sz="1000" b="1" dirty="0">
                <a:latin typeface="Tahoma" panose="020B0604030504040204" pitchFamily="34" charset="0"/>
                <a:ea typeface="Tahoma" panose="020B0604030504040204" pitchFamily="34" charset="0"/>
              </a:rPr>
              <a:t>Topic: Food Hygiene</a:t>
            </a:r>
            <a:endParaRPr lang="en-GB" sz="1100" dirty="0">
              <a:effectLst/>
              <a:latin typeface="Tahoma" panose="020B0604030504040204" pitchFamily="34" charset="0"/>
              <a:ea typeface="Tahoma" panose="020B0604030504040204" pitchFamily="34" charset="0"/>
            </a:endParaRPr>
          </a:p>
        </p:txBody>
      </p:sp>
      <p:sp>
        <p:nvSpPr>
          <p:cNvPr id="7" name="Text Box 194">
            <a:extLst>
              <a:ext uri="{FF2B5EF4-FFF2-40B4-BE49-F238E27FC236}">
                <a16:creationId xmlns:a16="http://schemas.microsoft.com/office/drawing/2014/main" id="{1C3A7202-BDC0-49A3-B714-88BD782E2659}"/>
              </a:ext>
            </a:extLst>
          </p:cNvPr>
          <p:cNvSpPr txBox="1">
            <a:spLocks noChangeArrowheads="1"/>
          </p:cNvSpPr>
          <p:nvPr/>
        </p:nvSpPr>
        <p:spPr bwMode="auto">
          <a:xfrm>
            <a:off x="9035143" y="4473015"/>
            <a:ext cx="2453958" cy="826726"/>
          </a:xfrm>
          <a:prstGeom prst="rect">
            <a:avLst/>
          </a:prstGeom>
          <a:noFill/>
          <a:ln w="12192">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r>
              <a:rPr lang="en-GB" sz="1000" b="1" u="sng" dirty="0"/>
              <a:t>The 4C’s for Good Food Safety</a:t>
            </a:r>
          </a:p>
          <a:p>
            <a:pPr marL="171450" indent="-171450">
              <a:buFont typeface="Arial" panose="020B0604020202020204" pitchFamily="34" charset="0"/>
              <a:buChar char="•"/>
            </a:pPr>
            <a:r>
              <a:rPr lang="en-GB" sz="1000" dirty="0"/>
              <a:t>Cooking</a:t>
            </a:r>
          </a:p>
          <a:p>
            <a:pPr marL="171450" indent="-171450">
              <a:buFont typeface="Arial" panose="020B0604020202020204" pitchFamily="34" charset="0"/>
              <a:buChar char="•"/>
            </a:pPr>
            <a:r>
              <a:rPr lang="en-GB" sz="1000" dirty="0"/>
              <a:t>Cleaning </a:t>
            </a:r>
          </a:p>
          <a:p>
            <a:pPr marL="171450" indent="-171450">
              <a:buFont typeface="Arial" panose="020B0604020202020204" pitchFamily="34" charset="0"/>
              <a:buChar char="•"/>
            </a:pPr>
            <a:r>
              <a:rPr lang="en-GB" sz="1000" dirty="0"/>
              <a:t>Chilling</a:t>
            </a:r>
          </a:p>
          <a:p>
            <a:pPr marL="171450" indent="-171450">
              <a:buFont typeface="Arial" panose="020B0604020202020204" pitchFamily="34" charset="0"/>
              <a:buChar char="•"/>
            </a:pPr>
            <a:r>
              <a:rPr lang="en-GB" sz="1000" dirty="0"/>
              <a:t>Cross contamination</a:t>
            </a:r>
            <a:endParaRPr lang="en-GB"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 Box 194">
            <a:extLst>
              <a:ext uri="{FF2B5EF4-FFF2-40B4-BE49-F238E27FC236}">
                <a16:creationId xmlns:a16="http://schemas.microsoft.com/office/drawing/2014/main" id="{3E45B9EA-B903-4B9C-8756-06104C10C9C8}"/>
              </a:ext>
            </a:extLst>
          </p:cNvPr>
          <p:cNvSpPr txBox="1">
            <a:spLocks noChangeArrowheads="1"/>
          </p:cNvSpPr>
          <p:nvPr/>
        </p:nvSpPr>
        <p:spPr bwMode="auto">
          <a:xfrm>
            <a:off x="8985179" y="114300"/>
            <a:ext cx="2720658" cy="181611"/>
          </a:xfrm>
          <a:prstGeom prst="rect">
            <a:avLst/>
          </a:prstGeom>
          <a:noFill/>
          <a:ln w="12192">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120650" marR="518795">
              <a:lnSpc>
                <a:spcPct val="107000"/>
              </a:lnSpc>
              <a:spcBef>
                <a:spcPts val="340"/>
              </a:spcBef>
              <a:spcAft>
                <a:spcPts val="800"/>
              </a:spcAft>
            </a:pPr>
            <a:r>
              <a:rPr lang="en-GB" sz="1000" b="1" u="sng" dirty="0">
                <a:effectLst/>
                <a:latin typeface="Calibri" panose="020F0502020204030204" pitchFamily="34" charset="0"/>
                <a:ea typeface="Times New Roman" panose="02020603050405020304" pitchFamily="18" charset="0"/>
                <a:cs typeface="Times New Roman" panose="02020603050405020304" pitchFamily="18" charset="0"/>
              </a:rPr>
              <a:t>Core temperatures:</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Text Box 176">
            <a:extLst>
              <a:ext uri="{FF2B5EF4-FFF2-40B4-BE49-F238E27FC236}">
                <a16:creationId xmlns:a16="http://schemas.microsoft.com/office/drawing/2014/main" id="{2224F9B8-A846-4036-B579-7A61932E8501}"/>
              </a:ext>
            </a:extLst>
          </p:cNvPr>
          <p:cNvSpPr txBox="1">
            <a:spLocks noChangeArrowheads="1"/>
          </p:cNvSpPr>
          <p:nvPr/>
        </p:nvSpPr>
        <p:spPr bwMode="auto">
          <a:xfrm>
            <a:off x="11979632" y="2105636"/>
            <a:ext cx="180975" cy="297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marL="12700">
              <a:spcBef>
                <a:spcPts val="100"/>
              </a:spcBef>
              <a:spcAft>
                <a:spcPts val="0"/>
              </a:spcAft>
            </a:pPr>
            <a:r>
              <a:rPr lang="en-US" sz="1000" b="1" dirty="0">
                <a:effectLst/>
                <a:latin typeface="Tahoma" panose="020B0604030504040204" pitchFamily="34" charset="0"/>
                <a:ea typeface="Tahoma" panose="020B0604030504040204" pitchFamily="34" charset="0"/>
              </a:rPr>
              <a:t>Topic:</a:t>
            </a:r>
            <a:r>
              <a:rPr lang="en-US" sz="1000" b="1" spc="-25" dirty="0">
                <a:effectLst/>
                <a:latin typeface="Tahoma" panose="020B0604030504040204" pitchFamily="34" charset="0"/>
                <a:ea typeface="Tahoma" panose="020B0604030504040204" pitchFamily="34" charset="0"/>
              </a:rPr>
              <a:t> </a:t>
            </a:r>
            <a:r>
              <a:rPr lang="en-US" sz="1000" b="1" spc="-25" dirty="0">
                <a:latin typeface="Tahoma" panose="020B0604030504040204" pitchFamily="34" charset="0"/>
                <a:ea typeface="Tahoma" panose="020B0604030504040204" pitchFamily="34" charset="0"/>
              </a:rPr>
              <a:t>Food Hygiene</a:t>
            </a:r>
            <a:endParaRPr lang="en-GB" sz="1100" dirty="0">
              <a:effectLst/>
              <a:latin typeface="Tahoma" panose="020B0604030504040204" pitchFamily="34" charset="0"/>
              <a:ea typeface="Tahoma" panose="020B0604030504040204" pitchFamily="34" charset="0"/>
            </a:endParaRPr>
          </a:p>
        </p:txBody>
      </p:sp>
      <p:pic>
        <p:nvPicPr>
          <p:cNvPr id="3" name="Picture 2">
            <a:extLst>
              <a:ext uri="{FF2B5EF4-FFF2-40B4-BE49-F238E27FC236}">
                <a16:creationId xmlns:a16="http://schemas.microsoft.com/office/drawing/2014/main" id="{12A5BA04-77BA-4ABB-AD76-2A77719C6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2853" y="390279"/>
            <a:ext cx="2918955" cy="3973022"/>
          </a:xfrm>
          <a:prstGeom prst="rect">
            <a:avLst/>
          </a:prstGeom>
        </p:spPr>
      </p:pic>
      <p:pic>
        <p:nvPicPr>
          <p:cNvPr id="15" name="Picture 14">
            <a:extLst>
              <a:ext uri="{FF2B5EF4-FFF2-40B4-BE49-F238E27FC236}">
                <a16:creationId xmlns:a16="http://schemas.microsoft.com/office/drawing/2014/main" id="{0D91971C-4E93-4896-A769-7515488C1F6D}"/>
              </a:ext>
            </a:extLst>
          </p:cNvPr>
          <p:cNvPicPr>
            <a:picLocks noChangeAspect="1"/>
          </p:cNvPicPr>
          <p:nvPr/>
        </p:nvPicPr>
        <p:blipFill rotWithShape="1">
          <a:blip r:embed="rId3">
            <a:extLst>
              <a:ext uri="{28A0092B-C50C-407E-A947-70E740481C1C}">
                <a14:useLocalDpi xmlns:a14="http://schemas.microsoft.com/office/drawing/2010/main" val="0"/>
              </a:ext>
            </a:extLst>
          </a:blip>
          <a:srcRect l="8400" t="9732" r="25184" b="59521"/>
          <a:stretch/>
        </p:blipFill>
        <p:spPr>
          <a:xfrm>
            <a:off x="10072330" y="4692696"/>
            <a:ext cx="1215219" cy="340681"/>
          </a:xfrm>
          <a:prstGeom prst="rect">
            <a:avLst/>
          </a:prstGeom>
        </p:spPr>
      </p:pic>
      <p:graphicFrame>
        <p:nvGraphicFramePr>
          <p:cNvPr id="14" name="Group 2">
            <a:extLst>
              <a:ext uri="{FF2B5EF4-FFF2-40B4-BE49-F238E27FC236}">
                <a16:creationId xmlns:a16="http://schemas.microsoft.com/office/drawing/2014/main" id="{248B3B0D-F85C-4FCC-8B40-7A77C07375A8}"/>
              </a:ext>
            </a:extLst>
          </p:cNvPr>
          <p:cNvGraphicFramePr>
            <a:graphicFrameLocks/>
          </p:cNvGraphicFramePr>
          <p:nvPr>
            <p:extLst>
              <p:ext uri="{D42A27DB-BD31-4B8C-83A1-F6EECF244321}">
                <p14:modId xmlns:p14="http://schemas.microsoft.com/office/powerpoint/2010/main" val="1392102109"/>
              </p:ext>
            </p:extLst>
          </p:nvPr>
        </p:nvGraphicFramePr>
        <p:xfrm>
          <a:off x="4598498" y="114300"/>
          <a:ext cx="4131596" cy="6644640"/>
        </p:xfrm>
        <a:graphic>
          <a:graphicData uri="http://schemas.openxmlformats.org/drawingml/2006/table">
            <a:tbl>
              <a:tblPr/>
              <a:tblGrid>
                <a:gridCol w="1131221">
                  <a:extLst>
                    <a:ext uri="{9D8B030D-6E8A-4147-A177-3AD203B41FA5}">
                      <a16:colId xmlns:a16="http://schemas.microsoft.com/office/drawing/2014/main" val="20000"/>
                    </a:ext>
                  </a:extLst>
                </a:gridCol>
                <a:gridCol w="1009650">
                  <a:extLst>
                    <a:ext uri="{9D8B030D-6E8A-4147-A177-3AD203B41FA5}">
                      <a16:colId xmlns:a16="http://schemas.microsoft.com/office/drawing/2014/main" val="20001"/>
                    </a:ext>
                  </a:extLst>
                </a:gridCol>
                <a:gridCol w="889543">
                  <a:extLst>
                    <a:ext uri="{9D8B030D-6E8A-4147-A177-3AD203B41FA5}">
                      <a16:colId xmlns:a16="http://schemas.microsoft.com/office/drawing/2014/main" val="20002"/>
                    </a:ext>
                  </a:extLst>
                </a:gridCol>
                <a:gridCol w="1101182">
                  <a:extLst>
                    <a:ext uri="{9D8B030D-6E8A-4147-A177-3AD203B41FA5}">
                      <a16:colId xmlns:a16="http://schemas.microsoft.com/office/drawing/2014/main" val="20003"/>
                    </a:ext>
                  </a:extLst>
                </a:gridCol>
              </a:tblGrid>
              <a:tr h="17917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tx1"/>
                          </a:solidFill>
                          <a:effectLst/>
                          <a:latin typeface="+mn-lt"/>
                          <a:ea typeface="Times New Roman" charset="0"/>
                          <a:cs typeface="Arial" charset="0"/>
                        </a:rPr>
                        <a:t>Pathogenic Bacteria</a:t>
                      </a:r>
                      <a:endParaRPr kumimoji="0" lang="en-GB" sz="1000" b="0" i="0" u="none" strike="noStrike" cap="none" normalizeH="0" baseline="0" dirty="0">
                        <a:ln>
                          <a:noFill/>
                        </a:ln>
                        <a:solidFill>
                          <a:schemeClr val="tx1"/>
                        </a:solidFill>
                        <a:effectLst/>
                        <a:latin typeface="+mn-lt"/>
                        <a:ea typeface="Times New Roman"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tx1"/>
                          </a:solidFill>
                          <a:effectLst/>
                          <a:latin typeface="+mn-lt"/>
                          <a:ea typeface="Times New Roman" charset="0"/>
                          <a:cs typeface="Arial" charset="0"/>
                        </a:rPr>
                        <a:t>Source</a:t>
                      </a:r>
                      <a:endParaRPr kumimoji="0" lang="en-GB" sz="1000" b="0" i="0" u="none" strike="noStrike" cap="none" normalizeH="0" baseline="0" dirty="0">
                        <a:ln>
                          <a:noFill/>
                        </a:ln>
                        <a:solidFill>
                          <a:schemeClr val="tx1"/>
                        </a:solidFill>
                        <a:effectLst/>
                        <a:latin typeface="+mn-lt"/>
                        <a:ea typeface="Times New Roman"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tx1"/>
                          </a:solidFill>
                          <a:effectLst/>
                          <a:latin typeface="+mn-lt"/>
                          <a:ea typeface="Times New Roman" charset="0"/>
                          <a:cs typeface="Arial" charset="0"/>
                        </a:rPr>
                        <a:t>Symptoms</a:t>
                      </a:r>
                      <a:endParaRPr kumimoji="0" lang="en-GB" sz="1000" b="0" i="0" u="none" strike="noStrike" cap="none" normalizeH="0" baseline="0" dirty="0">
                        <a:ln>
                          <a:noFill/>
                        </a:ln>
                        <a:solidFill>
                          <a:schemeClr val="tx1"/>
                        </a:solidFill>
                        <a:effectLst/>
                        <a:latin typeface="+mn-lt"/>
                        <a:ea typeface="Times New Roman"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a:ln>
                            <a:noFill/>
                          </a:ln>
                          <a:solidFill>
                            <a:schemeClr val="tx1"/>
                          </a:solidFill>
                          <a:effectLst/>
                          <a:latin typeface="+mn-lt"/>
                          <a:ea typeface="Times New Roman" charset="0"/>
                          <a:cs typeface="Arial" charset="0"/>
                        </a:rPr>
                        <a:t>Average Onset Time</a:t>
                      </a:r>
                      <a:endParaRPr kumimoji="0" lang="en-GB" sz="1000" b="0" i="0" u="none" strike="noStrike" cap="none" normalizeH="0" baseline="0" dirty="0">
                        <a:ln>
                          <a:noFill/>
                        </a:ln>
                        <a:solidFill>
                          <a:schemeClr val="tx1"/>
                        </a:solidFill>
                        <a:effectLst/>
                        <a:latin typeface="+mn-lt"/>
                        <a:ea typeface="Times New Roman"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710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latin typeface="+mn-lt"/>
                        </a:rPr>
                        <a:t>Salmonella</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eaLnBrk="1" hangingPunct="1"/>
                      <a:r>
                        <a:rPr lang="en-GB" sz="1000" dirty="0">
                          <a:solidFill>
                            <a:schemeClr val="tx1"/>
                          </a:solidFill>
                          <a:latin typeface="+mn-lt"/>
                        </a:rPr>
                        <a:t>Raw meat</a:t>
                      </a:r>
                    </a:p>
                    <a:p>
                      <a:pPr eaLnBrk="1" hangingPunct="1"/>
                      <a:r>
                        <a:rPr lang="en-GB" sz="1000" dirty="0">
                          <a:solidFill>
                            <a:schemeClr val="tx1"/>
                          </a:solidFill>
                          <a:latin typeface="+mn-lt"/>
                        </a:rPr>
                        <a:t>Poultry and eggs</a:t>
                      </a:r>
                    </a:p>
                    <a:p>
                      <a:pPr eaLnBrk="1" hangingPunct="1"/>
                      <a:r>
                        <a:rPr lang="en-GB" sz="1000" dirty="0">
                          <a:solidFill>
                            <a:schemeClr val="tx1"/>
                          </a:solidFill>
                          <a:latin typeface="+mn-lt"/>
                        </a:rPr>
                        <a:t>Pests and pets</a:t>
                      </a:r>
                    </a:p>
                    <a:p>
                      <a:pPr eaLnBrk="1" hangingPunct="1"/>
                      <a:r>
                        <a:rPr lang="en-GB" sz="1000" dirty="0">
                          <a:solidFill>
                            <a:schemeClr val="tx1"/>
                          </a:solidFill>
                          <a:latin typeface="+mn-lt"/>
                        </a:rPr>
                        <a:t>Human and animal intestines</a:t>
                      </a:r>
                    </a:p>
                    <a:p>
                      <a:pPr eaLnBrk="1" hangingPunct="1"/>
                      <a:r>
                        <a:rPr lang="en-GB" sz="1000" dirty="0">
                          <a:solidFill>
                            <a:schemeClr val="tx1"/>
                          </a:solidFill>
                          <a:latin typeface="+mn-lt"/>
                        </a:rPr>
                        <a:t>Dirt and refuse</a:t>
                      </a:r>
                      <a:endParaRPr kumimoji="0" lang="en-US"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eaLnBrk="1" hangingPunct="1"/>
                      <a:r>
                        <a:rPr lang="en-GB" sz="1000" dirty="0">
                          <a:solidFill>
                            <a:schemeClr val="tx1"/>
                          </a:solidFill>
                          <a:latin typeface="+mn-lt"/>
                        </a:rPr>
                        <a:t>Vomiting</a:t>
                      </a:r>
                    </a:p>
                    <a:p>
                      <a:pPr eaLnBrk="1" hangingPunct="1"/>
                      <a:r>
                        <a:rPr lang="en-GB" sz="1000" dirty="0">
                          <a:solidFill>
                            <a:schemeClr val="tx1"/>
                          </a:solidFill>
                          <a:latin typeface="+mn-lt"/>
                        </a:rPr>
                        <a:t>Nausea</a:t>
                      </a:r>
                    </a:p>
                    <a:p>
                      <a:pPr eaLnBrk="1" hangingPunct="1"/>
                      <a:r>
                        <a:rPr lang="en-GB" sz="1000" dirty="0">
                          <a:solidFill>
                            <a:schemeClr val="tx1"/>
                          </a:solidFill>
                          <a:latin typeface="+mn-lt"/>
                        </a:rPr>
                        <a:t>Diarrhoea</a:t>
                      </a:r>
                    </a:p>
                    <a:p>
                      <a:pPr eaLnBrk="1" hangingPunct="1"/>
                      <a:r>
                        <a:rPr lang="en-GB" sz="1000" dirty="0">
                          <a:solidFill>
                            <a:schemeClr val="tx1"/>
                          </a:solidFill>
                          <a:latin typeface="+mn-lt"/>
                        </a:rPr>
                        <a:t>Abdominal pain</a:t>
                      </a:r>
                      <a:endParaRPr kumimoji="0" lang="en-US" sz="1000" b="0" i="0" u="none" strike="noStrike" cap="none" normalizeH="0" baseline="0" dirty="0">
                        <a:ln>
                          <a:noFill/>
                        </a:ln>
                        <a:solidFill>
                          <a:schemeClr val="tx1"/>
                        </a:solidFill>
                        <a:effectLst/>
                        <a:latin typeface="+mn-lt"/>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latin typeface="+mn-lt"/>
                        </a:rPr>
                        <a:t>12 - 36 hours after eating</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512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latin typeface="+mn-lt"/>
                        </a:rPr>
                        <a:t>Staphylococcus aureus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eaLnBrk="1" hangingPunct="1"/>
                      <a:r>
                        <a:rPr lang="en-GB" sz="1000" dirty="0">
                          <a:solidFill>
                            <a:schemeClr val="tx1"/>
                          </a:solidFill>
                          <a:latin typeface="+mn-lt"/>
                        </a:rPr>
                        <a:t>Human nose, throat, ears, skin</a:t>
                      </a:r>
                    </a:p>
                    <a:p>
                      <a:pPr eaLnBrk="1" hangingPunct="1"/>
                      <a:r>
                        <a:rPr lang="en-GB" sz="1000" dirty="0">
                          <a:solidFill>
                            <a:schemeClr val="tx1"/>
                          </a:solidFill>
                          <a:latin typeface="+mn-lt"/>
                        </a:rPr>
                        <a:t>Septic wounds</a:t>
                      </a:r>
                    </a:p>
                    <a:p>
                      <a:pPr eaLnBrk="1" hangingPunct="1"/>
                      <a:r>
                        <a:rPr lang="en-GB" sz="1000" dirty="0">
                          <a:solidFill>
                            <a:schemeClr val="tx1"/>
                          </a:solidFill>
                          <a:latin typeface="+mn-lt"/>
                        </a:rPr>
                        <a:t>Animals and raw milk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eaLnBrk="1" hangingPunct="1"/>
                      <a:r>
                        <a:rPr lang="en-GB" sz="1000" dirty="0">
                          <a:solidFill>
                            <a:schemeClr val="tx1"/>
                          </a:solidFill>
                          <a:latin typeface="+mn-lt"/>
                        </a:rPr>
                        <a:t>Vomiting </a:t>
                      </a:r>
                    </a:p>
                    <a:p>
                      <a:pPr eaLnBrk="1" hangingPunct="1"/>
                      <a:r>
                        <a:rPr lang="en-GB" sz="1000" dirty="0">
                          <a:solidFill>
                            <a:schemeClr val="tx1"/>
                          </a:solidFill>
                          <a:latin typeface="+mn-lt"/>
                        </a:rPr>
                        <a:t>Abdominal pain</a:t>
                      </a:r>
                    </a:p>
                    <a:p>
                      <a:pPr eaLnBrk="1" hangingPunct="1"/>
                      <a:r>
                        <a:rPr lang="en-GB" sz="1000" dirty="0">
                          <a:solidFill>
                            <a:schemeClr val="tx1"/>
                          </a:solidFill>
                          <a:latin typeface="+mn-lt"/>
                        </a:rPr>
                        <a:t>Low temperature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latin typeface="+mn-lt"/>
                        </a:rPr>
                        <a:t>1 – 7 hours after eating</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10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latin typeface="+mn-lt"/>
                        </a:rPr>
                        <a:t>Clostridium perfingens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eaLnBrk="1" hangingPunct="1"/>
                      <a:r>
                        <a:rPr lang="en-GB" sz="1000" dirty="0">
                          <a:solidFill>
                            <a:schemeClr val="tx1"/>
                          </a:solidFill>
                          <a:latin typeface="+mn-lt"/>
                        </a:rPr>
                        <a:t>Raw meat and poultry</a:t>
                      </a:r>
                    </a:p>
                    <a:p>
                      <a:pPr eaLnBrk="1" hangingPunct="1"/>
                      <a:r>
                        <a:rPr lang="en-GB" sz="1000" dirty="0">
                          <a:solidFill>
                            <a:schemeClr val="tx1"/>
                          </a:solidFill>
                          <a:latin typeface="+mn-lt"/>
                        </a:rPr>
                        <a:t>Soil, dirt and refuse</a:t>
                      </a:r>
                    </a:p>
                    <a:p>
                      <a:pPr eaLnBrk="1" hangingPunct="1"/>
                      <a:r>
                        <a:rPr lang="en-GB" sz="1000" dirty="0">
                          <a:solidFill>
                            <a:schemeClr val="tx1"/>
                          </a:solidFill>
                          <a:latin typeface="+mn-lt"/>
                        </a:rPr>
                        <a:t>Raw vegetables</a:t>
                      </a:r>
                    </a:p>
                    <a:p>
                      <a:pPr eaLnBrk="1" hangingPunct="1"/>
                      <a:r>
                        <a:rPr lang="en-GB" sz="1000" dirty="0">
                          <a:solidFill>
                            <a:schemeClr val="tx1"/>
                          </a:solidFill>
                          <a:latin typeface="+mn-lt"/>
                        </a:rPr>
                        <a:t>Pests and pets</a:t>
                      </a:r>
                    </a:p>
                    <a:p>
                      <a:pPr eaLnBrk="1" hangingPunct="1"/>
                      <a:r>
                        <a:rPr lang="en-GB" sz="1000" dirty="0">
                          <a:solidFill>
                            <a:schemeClr val="tx1"/>
                          </a:solidFill>
                          <a:latin typeface="+mn-lt"/>
                        </a:rPr>
                        <a:t>Human and animal intestines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eaLnBrk="1" hangingPunct="1"/>
                      <a:r>
                        <a:rPr lang="en-GB" sz="1000" dirty="0">
                          <a:solidFill>
                            <a:schemeClr val="tx1"/>
                          </a:solidFill>
                          <a:latin typeface="+mn-lt"/>
                        </a:rPr>
                        <a:t>Diarrhoea</a:t>
                      </a:r>
                    </a:p>
                    <a:p>
                      <a:pPr eaLnBrk="1" hangingPunct="1"/>
                      <a:r>
                        <a:rPr lang="en-GB" sz="1000" dirty="0">
                          <a:solidFill>
                            <a:schemeClr val="tx1"/>
                          </a:solidFill>
                          <a:latin typeface="+mn-lt"/>
                        </a:rPr>
                        <a:t>Abdominal pain</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latin typeface="+mn-lt"/>
                        </a:rPr>
                        <a:t>12 - 18 hours after eating</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908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latin typeface="+mn-lt"/>
                        </a:rPr>
                        <a:t>Clostridium botulinum</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mn-lt"/>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mn-lt"/>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eaLnBrk="1" hangingPunct="1"/>
                      <a:r>
                        <a:rPr lang="en-GB" sz="1000" dirty="0">
                          <a:solidFill>
                            <a:schemeClr val="tx1"/>
                          </a:solidFill>
                          <a:latin typeface="+mn-lt"/>
                        </a:rPr>
                        <a:t>Soil</a:t>
                      </a:r>
                    </a:p>
                    <a:p>
                      <a:pPr eaLnBrk="1" hangingPunct="1"/>
                      <a:r>
                        <a:rPr lang="en-GB" sz="1000" dirty="0">
                          <a:solidFill>
                            <a:schemeClr val="tx1"/>
                          </a:solidFill>
                          <a:latin typeface="+mn-lt"/>
                        </a:rPr>
                        <a:t>Marine sediment</a:t>
                      </a:r>
                    </a:p>
                    <a:p>
                      <a:pPr eaLnBrk="1" hangingPunct="1"/>
                      <a:r>
                        <a:rPr lang="en-GB" sz="1000" dirty="0">
                          <a:solidFill>
                            <a:schemeClr val="tx1"/>
                          </a:solidFill>
                          <a:latin typeface="+mn-lt"/>
                        </a:rPr>
                        <a:t>Raw fish and meat</a:t>
                      </a:r>
                    </a:p>
                    <a:p>
                      <a:pPr eaLnBrk="1" hangingPunct="1"/>
                      <a:r>
                        <a:rPr lang="en-GB" sz="1000" dirty="0">
                          <a:solidFill>
                            <a:schemeClr val="tx1"/>
                          </a:solidFill>
                          <a:latin typeface="+mn-lt"/>
                        </a:rPr>
                        <a:t>Animal intestines</a:t>
                      </a:r>
                      <a:endParaRPr kumimoji="0" lang="en-US"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eaLnBrk="1" hangingPunct="1"/>
                      <a:r>
                        <a:rPr lang="en-GB" sz="1000" dirty="0">
                          <a:solidFill>
                            <a:schemeClr val="tx1"/>
                          </a:solidFill>
                          <a:latin typeface="+mn-lt"/>
                        </a:rPr>
                        <a:t>Paralysis</a:t>
                      </a:r>
                    </a:p>
                    <a:p>
                      <a:pPr eaLnBrk="1" hangingPunct="1"/>
                      <a:r>
                        <a:rPr lang="en-GB" sz="1000" dirty="0">
                          <a:solidFill>
                            <a:schemeClr val="tx1"/>
                          </a:solidFill>
                          <a:latin typeface="+mn-lt"/>
                        </a:rPr>
                        <a:t>Breathing and swallowing difficulty</a:t>
                      </a:r>
                    </a:p>
                    <a:p>
                      <a:pPr eaLnBrk="1" hangingPunct="1"/>
                      <a:r>
                        <a:rPr lang="en-GB" sz="1000" dirty="0">
                          <a:solidFill>
                            <a:schemeClr val="tx1"/>
                          </a:solidFill>
                          <a:latin typeface="+mn-lt"/>
                        </a:rPr>
                        <a:t>Diarrhoea followed by constipation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latin typeface="+mn-lt"/>
                        </a:rPr>
                        <a:t>12 – 36 hours after eating</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710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latin typeface="+mn-lt"/>
                        </a:rPr>
                        <a:t>Bacillus cereus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eaLnBrk="1" hangingPunct="1"/>
                      <a:r>
                        <a:rPr lang="en-GB" sz="1000" dirty="0">
                          <a:solidFill>
                            <a:schemeClr val="tx1"/>
                          </a:solidFill>
                          <a:latin typeface="+mn-lt"/>
                        </a:rPr>
                        <a:t>Dust and soil</a:t>
                      </a:r>
                    </a:p>
                    <a:p>
                      <a:pPr eaLnBrk="1" hangingPunct="1"/>
                      <a:r>
                        <a:rPr lang="en-GB" sz="1000" dirty="0">
                          <a:solidFill>
                            <a:schemeClr val="tx1"/>
                          </a:solidFill>
                          <a:latin typeface="+mn-lt"/>
                        </a:rPr>
                        <a:t>Cereal, rice and pasta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eaLnBrk="1" hangingPunct="1"/>
                      <a:r>
                        <a:rPr lang="en-GB" sz="1000" dirty="0">
                          <a:solidFill>
                            <a:schemeClr val="tx1"/>
                          </a:solidFill>
                          <a:latin typeface="+mn-lt"/>
                        </a:rPr>
                        <a:t>Nausea</a:t>
                      </a:r>
                    </a:p>
                    <a:p>
                      <a:pPr eaLnBrk="1" hangingPunct="1"/>
                      <a:r>
                        <a:rPr lang="en-GB" sz="1000" dirty="0">
                          <a:solidFill>
                            <a:schemeClr val="tx1"/>
                          </a:solidFill>
                          <a:latin typeface="+mn-lt"/>
                        </a:rPr>
                        <a:t>Vomiting</a:t>
                      </a:r>
                    </a:p>
                    <a:p>
                      <a:pPr eaLnBrk="1" hangingPunct="1"/>
                      <a:r>
                        <a:rPr lang="en-GB" sz="1000" dirty="0">
                          <a:solidFill>
                            <a:schemeClr val="tx1"/>
                          </a:solidFill>
                          <a:latin typeface="+mn-lt"/>
                        </a:rPr>
                        <a:t>Abdominal pain</a:t>
                      </a:r>
                    </a:p>
                    <a:p>
                      <a:pPr eaLnBrk="1" hangingPunct="1"/>
                      <a:r>
                        <a:rPr lang="en-GB" sz="1000" dirty="0">
                          <a:solidFill>
                            <a:schemeClr val="tx1"/>
                          </a:solidFill>
                          <a:latin typeface="+mn-lt"/>
                        </a:rPr>
                        <a:t>Diarrhoea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GB" sz="1000" dirty="0">
                          <a:solidFill>
                            <a:schemeClr val="tx1"/>
                          </a:solidFill>
                          <a:latin typeface="+mn-lt"/>
                        </a:rPr>
                        <a:t>1 - 5 hours or 8 –16 hours depending on the form of the food poisoning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6" name="Picture 2" descr="salmonella">
            <a:extLst>
              <a:ext uri="{FF2B5EF4-FFF2-40B4-BE49-F238E27FC236}">
                <a16:creationId xmlns:a16="http://schemas.microsoft.com/office/drawing/2014/main" id="{D2CBFAE0-80B2-45C6-AB72-8DD15ADD1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522" b="6609"/>
          <a:stretch>
            <a:fillRect/>
          </a:stretch>
        </p:blipFill>
        <p:spPr bwMode="auto">
          <a:xfrm>
            <a:off x="4787827" y="797750"/>
            <a:ext cx="784828" cy="7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staphylococcus_aureus_1s">
            <a:extLst>
              <a:ext uri="{FF2B5EF4-FFF2-40B4-BE49-F238E27FC236}">
                <a16:creationId xmlns:a16="http://schemas.microsoft.com/office/drawing/2014/main" id="{4295A9C6-3965-497D-A9D9-7ACCD0797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1" b="16818"/>
          <a:stretch>
            <a:fillRect/>
          </a:stretch>
        </p:blipFill>
        <p:spPr bwMode="auto">
          <a:xfrm>
            <a:off x="4832983" y="2156948"/>
            <a:ext cx="656862" cy="5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clostridium_perfringens_1s">
            <a:extLst>
              <a:ext uri="{FF2B5EF4-FFF2-40B4-BE49-F238E27FC236}">
                <a16:creationId xmlns:a16="http://schemas.microsoft.com/office/drawing/2014/main" id="{5614AFEC-0C13-4F7F-83BF-FD512949C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908" r="10582" b="14551"/>
          <a:stretch>
            <a:fillRect/>
          </a:stretch>
        </p:blipFill>
        <p:spPr bwMode="auto">
          <a:xfrm>
            <a:off x="4787827" y="3311017"/>
            <a:ext cx="889000" cy="80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B">
            <a:extLst>
              <a:ext uri="{FF2B5EF4-FFF2-40B4-BE49-F238E27FC236}">
                <a16:creationId xmlns:a16="http://schemas.microsoft.com/office/drawing/2014/main" id="{C903E830-C3BE-4752-969D-EEAB25C64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2983" y="4701349"/>
            <a:ext cx="797901" cy="75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clostridia-dk">
            <a:extLst>
              <a:ext uri="{FF2B5EF4-FFF2-40B4-BE49-F238E27FC236}">
                <a16:creationId xmlns:a16="http://schemas.microsoft.com/office/drawing/2014/main" id="{66CB79F2-5AF3-4283-92CB-379A9B09CE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4391" t="28346"/>
          <a:stretch>
            <a:fillRect/>
          </a:stretch>
        </p:blipFill>
        <p:spPr bwMode="auto">
          <a:xfrm>
            <a:off x="4832983" y="5837463"/>
            <a:ext cx="816978" cy="73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88">
            <a:extLst>
              <a:ext uri="{FF2B5EF4-FFF2-40B4-BE49-F238E27FC236}">
                <a16:creationId xmlns:a16="http://schemas.microsoft.com/office/drawing/2014/main" id="{6E3AACA4-0EBF-4C67-B8E2-874428D2B090}"/>
              </a:ext>
            </a:extLst>
          </p:cNvPr>
          <p:cNvSpPr txBox="1">
            <a:spLocks noChangeArrowheads="1"/>
          </p:cNvSpPr>
          <p:nvPr/>
        </p:nvSpPr>
        <p:spPr bwMode="auto">
          <a:xfrm>
            <a:off x="172022" y="432680"/>
            <a:ext cx="4121427" cy="6007880"/>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84455">
              <a:spcBef>
                <a:spcPts val="140"/>
              </a:spcBef>
            </a:pPr>
            <a:r>
              <a:rPr lang="en-GB" sz="1000" b="1" dirty="0">
                <a:ea typeface="Tahoma" panose="020B0604030504040204" pitchFamily="34" charset="0"/>
              </a:rPr>
              <a:t>Wh</a:t>
            </a:r>
            <a:r>
              <a:rPr lang="en-GB" sz="1000" b="1" dirty="0">
                <a:effectLst/>
                <a:ea typeface="Tahoma" panose="020B0604030504040204" pitchFamily="34" charset="0"/>
              </a:rPr>
              <a:t>at is food hygiene?</a:t>
            </a:r>
          </a:p>
          <a:p>
            <a:r>
              <a:rPr lang="en-GB" sz="1000" b="1" dirty="0"/>
              <a:t>Food hygiene </a:t>
            </a:r>
            <a:r>
              <a:rPr lang="en-GB" sz="1000" dirty="0"/>
              <a:t>is about preventing food poisoning. Food poisoning bacteria grow very quickly in food if it is not handled properly, cooked properly or stored properly. </a:t>
            </a:r>
          </a:p>
          <a:p>
            <a:r>
              <a:rPr lang="en-GB" sz="1000" dirty="0"/>
              <a:t>There are laws which control how food manufacturers can prepare and sell food. Statistics show that you are more likely to get food poisoning from a home -made meal than you are from a bought one. </a:t>
            </a:r>
          </a:p>
          <a:p>
            <a:endParaRPr lang="en-GB" sz="1000" dirty="0"/>
          </a:p>
          <a:p>
            <a:r>
              <a:rPr lang="en-GB" sz="1000" b="1" dirty="0"/>
              <a:t>Food poisoning</a:t>
            </a:r>
          </a:p>
          <a:p>
            <a:r>
              <a:rPr lang="en-US" sz="1000" dirty="0"/>
              <a:t>The illness resulting from eating food or drinking food/drinks containing poisonous substances including bacteria, </a:t>
            </a:r>
            <a:r>
              <a:rPr lang="en-US" sz="1000" dirty="0">
                <a:hlinkClick r:id="rId9" tooltip="Educational Slideshow">
                  <a:extLst>
                    <a:ext uri="{A12FA001-AC4F-418D-AE19-62706E023703}">
                      <ahyp:hlinkClr xmlns:ahyp="http://schemas.microsoft.com/office/drawing/2018/hyperlinkcolor" val="tx"/>
                    </a:ext>
                  </a:extLst>
                </a:hlinkClick>
              </a:rPr>
              <a:t>viruses</a:t>
            </a:r>
            <a:r>
              <a:rPr lang="en-US" sz="1000" dirty="0"/>
              <a:t>, pesticides, or toxins. </a:t>
            </a:r>
            <a:endParaRPr lang="en-GB" sz="1000" b="1" dirty="0"/>
          </a:p>
          <a:p>
            <a:pPr>
              <a:defRPr/>
            </a:pPr>
            <a:r>
              <a:rPr lang="en-GB" sz="1000" dirty="0"/>
              <a:t> Usually need millions of bacteria to cause a food poisoning illness.  </a:t>
            </a:r>
          </a:p>
          <a:p>
            <a:pPr>
              <a:defRPr/>
            </a:pPr>
            <a:r>
              <a:rPr lang="en-GB" sz="1000" dirty="0"/>
              <a:t>The multiplication of bacteria within the food plays an important part in the disease</a:t>
            </a:r>
          </a:p>
          <a:p>
            <a:r>
              <a:rPr lang="en-GB" sz="1000" dirty="0"/>
              <a:t>Ho</a:t>
            </a:r>
            <a:r>
              <a:rPr lang="en-GB" sz="1000" b="1" dirty="0"/>
              <a:t>w bacteria grow</a:t>
            </a:r>
          </a:p>
          <a:p>
            <a:r>
              <a:rPr lang="en-GB" sz="1000" dirty="0"/>
              <a:t>In ideal conditions where there is Moisture, Food and Warmth (37degrees centigrade is ideal), bacteria can double every 10 to 20 minutes.  They do this by dividing in to two. This is called </a:t>
            </a:r>
            <a:r>
              <a:rPr lang="en-GB" sz="1000" i="1" dirty="0"/>
              <a:t>Binary Fission</a:t>
            </a:r>
          </a:p>
          <a:p>
            <a:pPr>
              <a:spcBef>
                <a:spcPct val="50000"/>
              </a:spcBef>
            </a:pPr>
            <a:r>
              <a:rPr lang="en-GB" sz="1000" dirty="0"/>
              <a:t>In order to grow and multiply germs need: </a:t>
            </a:r>
          </a:p>
          <a:p>
            <a:pPr marL="255905" indent="-171450">
              <a:spcBef>
                <a:spcPts val="140"/>
              </a:spcBef>
              <a:buFont typeface="Arial" panose="020B0604020202020204" pitchFamily="34" charset="0"/>
              <a:buChar char="•"/>
            </a:pPr>
            <a:r>
              <a:rPr lang="en-GB" sz="1000" dirty="0"/>
              <a:t>Time </a:t>
            </a:r>
          </a:p>
          <a:p>
            <a:pPr marL="255905" indent="-171450">
              <a:spcBef>
                <a:spcPts val="140"/>
              </a:spcBef>
              <a:buFont typeface="Arial" panose="020B0604020202020204" pitchFamily="34" charset="0"/>
              <a:buChar char="•"/>
            </a:pPr>
            <a:r>
              <a:rPr lang="en-GB" sz="1000" dirty="0"/>
              <a:t>Moisture </a:t>
            </a:r>
          </a:p>
          <a:p>
            <a:pPr marL="255905" indent="-171450">
              <a:spcBef>
                <a:spcPts val="140"/>
              </a:spcBef>
              <a:buFont typeface="Arial" panose="020B0604020202020204" pitchFamily="34" charset="0"/>
              <a:buChar char="•"/>
            </a:pPr>
            <a:r>
              <a:rPr lang="en-GB" sz="1000" dirty="0"/>
              <a:t>food </a:t>
            </a:r>
          </a:p>
          <a:p>
            <a:pPr marL="255905" indent="-171450">
              <a:spcBef>
                <a:spcPts val="140"/>
              </a:spcBef>
              <a:buFont typeface="Arial" panose="020B0604020202020204" pitchFamily="34" charset="0"/>
              <a:buChar char="•"/>
            </a:pPr>
            <a:r>
              <a:rPr lang="en-GB" sz="1000" dirty="0"/>
              <a:t>Warmth</a:t>
            </a:r>
            <a:endParaRPr lang="en-GB" sz="1000" dirty="0">
              <a:solidFill>
                <a:schemeClr val="accent2"/>
              </a:solidFill>
              <a:latin typeface="OpenDyslexic" panose="00000500000000000000" pitchFamily="50" charset="0"/>
            </a:endParaRPr>
          </a:p>
          <a:p>
            <a:pPr>
              <a:spcBef>
                <a:spcPct val="50000"/>
              </a:spcBef>
            </a:pPr>
            <a:r>
              <a:rPr lang="en-GB" sz="1000" dirty="0"/>
              <a:t>Food poisoning is more likely to affect people with lowered resistance to disease than healthy people who might show mild symptoms or none at all. </a:t>
            </a:r>
          </a:p>
          <a:p>
            <a:pPr>
              <a:spcBef>
                <a:spcPct val="50000"/>
              </a:spcBef>
            </a:pPr>
            <a:r>
              <a:rPr lang="en-GB" sz="1000" dirty="0"/>
              <a:t>Food poisoning is more likely to affect people with lowered resistance to disease than healthy people who might show mild symptoms or none at all. </a:t>
            </a:r>
          </a:p>
          <a:p>
            <a:pPr>
              <a:spcBef>
                <a:spcPct val="50000"/>
              </a:spcBef>
            </a:pPr>
            <a:r>
              <a:rPr lang="en-GB" sz="1000" b="1" dirty="0"/>
              <a:t>Vulnerable people</a:t>
            </a:r>
          </a:p>
          <a:p>
            <a:pPr>
              <a:spcBef>
                <a:spcPct val="50000"/>
              </a:spcBef>
            </a:pPr>
            <a:r>
              <a:rPr lang="en-GB" sz="1000" dirty="0"/>
              <a:t>The following are particularly vulnerable to food poisoning: -</a:t>
            </a:r>
          </a:p>
          <a:p>
            <a:pPr marL="171450" indent="-171450">
              <a:buFont typeface="Arial" panose="020B0604020202020204" pitchFamily="34" charset="0"/>
              <a:buChar char="•"/>
            </a:pPr>
            <a:r>
              <a:rPr lang="en-GB" sz="1000" dirty="0"/>
              <a:t> Elderly or sick people</a:t>
            </a:r>
          </a:p>
          <a:p>
            <a:pPr marL="171450" indent="-171450">
              <a:buFont typeface="Arial" panose="020B0604020202020204" pitchFamily="34" charset="0"/>
              <a:buChar char="•"/>
            </a:pPr>
            <a:r>
              <a:rPr lang="en-GB" sz="1000" dirty="0"/>
              <a:t> Babies</a:t>
            </a:r>
          </a:p>
          <a:p>
            <a:pPr marL="171450" indent="-171450">
              <a:buFont typeface="Arial" panose="020B0604020202020204" pitchFamily="34" charset="0"/>
              <a:buChar char="•"/>
            </a:pPr>
            <a:r>
              <a:rPr lang="en-GB" sz="1000" dirty="0"/>
              <a:t> Young children </a:t>
            </a:r>
          </a:p>
          <a:p>
            <a:pPr marL="171450" indent="-171450">
              <a:buFont typeface="Arial" panose="020B0604020202020204" pitchFamily="34" charset="0"/>
              <a:buChar char="•"/>
            </a:pPr>
            <a:r>
              <a:rPr lang="en-GB" sz="1000" dirty="0"/>
              <a:t> Pregnant women</a:t>
            </a:r>
            <a:endParaRPr lang="en-GB" sz="1000" dirty="0">
              <a:solidFill>
                <a:schemeClr val="accent2"/>
              </a:solidFill>
            </a:endParaRPr>
          </a:p>
          <a:p>
            <a:endParaRPr lang="en-GB" sz="1000" dirty="0"/>
          </a:p>
        </p:txBody>
      </p:sp>
      <p:pic>
        <p:nvPicPr>
          <p:cNvPr id="26" name="Picture 55" descr="j0236472">
            <a:extLst>
              <a:ext uri="{FF2B5EF4-FFF2-40B4-BE49-F238E27FC236}">
                <a16:creationId xmlns:a16="http://schemas.microsoft.com/office/drawing/2014/main" id="{6F1BB88B-E23C-47C9-8FDF-5F8D22C6699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61790" y="3614540"/>
            <a:ext cx="330117" cy="3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6" descr="j0283005">
            <a:extLst>
              <a:ext uri="{FF2B5EF4-FFF2-40B4-BE49-F238E27FC236}">
                <a16:creationId xmlns:a16="http://schemas.microsoft.com/office/drawing/2014/main" id="{A1A3CA15-2B60-4367-9934-6951296A5EC9}"/>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61790" y="3239293"/>
            <a:ext cx="419028" cy="41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7" descr="j0188340">
            <a:extLst>
              <a:ext uri="{FF2B5EF4-FFF2-40B4-BE49-F238E27FC236}">
                <a16:creationId xmlns:a16="http://schemas.microsoft.com/office/drawing/2014/main" id="{86608016-C466-4E22-A4AE-CFC412FC5A2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842349" y="3239293"/>
            <a:ext cx="379414" cy="37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8" descr="j0234721">
            <a:extLst>
              <a:ext uri="{FF2B5EF4-FFF2-40B4-BE49-F238E27FC236}">
                <a16:creationId xmlns:a16="http://schemas.microsoft.com/office/drawing/2014/main" id="{1C4DC36B-90AE-4C09-A309-F0B4DCF01F5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935864" y="3593619"/>
            <a:ext cx="287862" cy="34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94">
            <a:extLst>
              <a:ext uri="{FF2B5EF4-FFF2-40B4-BE49-F238E27FC236}">
                <a16:creationId xmlns:a16="http://schemas.microsoft.com/office/drawing/2014/main" id="{1E09EA66-AF2A-4929-8058-3B4B550E6A82}"/>
              </a:ext>
            </a:extLst>
          </p:cNvPr>
          <p:cNvSpPr txBox="1">
            <a:spLocks noChangeArrowheads="1"/>
          </p:cNvSpPr>
          <p:nvPr/>
        </p:nvSpPr>
        <p:spPr bwMode="auto">
          <a:xfrm>
            <a:off x="8759705" y="5409455"/>
            <a:ext cx="3400901" cy="1349485"/>
          </a:xfrm>
          <a:prstGeom prst="rect">
            <a:avLst/>
          </a:prstGeom>
          <a:noFill/>
          <a:ln w="12192">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r>
              <a:rPr lang="en-GB" sz="1000" b="1" u="sng" dirty="0"/>
              <a:t>High risk foods</a:t>
            </a:r>
          </a:p>
          <a:p>
            <a:r>
              <a:rPr lang="en-GB" sz="1000" dirty="0"/>
              <a:t>These foods tend to be high in protein and are moisture. They can include food like: </a:t>
            </a:r>
            <a:r>
              <a:rPr lang="en-US" sz="1000" dirty="0"/>
              <a:t>raw and cooked </a:t>
            </a:r>
            <a:r>
              <a:rPr lang="en-US" sz="1000" b="1" dirty="0"/>
              <a:t>meat</a:t>
            </a:r>
            <a:r>
              <a:rPr lang="en-US" sz="1000" dirty="0"/>
              <a:t>, including </a:t>
            </a:r>
            <a:r>
              <a:rPr lang="en-US" sz="1000" b="1" dirty="0"/>
              <a:t>poultry</a:t>
            </a:r>
            <a:r>
              <a:rPr lang="en-US" sz="1000" dirty="0"/>
              <a:t> such as chicken and turkey, and foods containing these, such as </a:t>
            </a:r>
            <a:r>
              <a:rPr lang="en-US" sz="1000" b="1" dirty="0"/>
              <a:t>casseroles</a:t>
            </a:r>
            <a:r>
              <a:rPr lang="en-US" sz="1000" dirty="0"/>
              <a:t>, curries and </a:t>
            </a:r>
            <a:r>
              <a:rPr lang="en-US" sz="1000" dirty="0" err="1"/>
              <a:t>lasagne</a:t>
            </a:r>
            <a:r>
              <a:rPr lang="en-US" sz="1000" dirty="0"/>
              <a:t>. </a:t>
            </a:r>
            <a:r>
              <a:rPr lang="en-US" sz="1000" b="1" dirty="0"/>
              <a:t>dairy products</a:t>
            </a:r>
            <a:r>
              <a:rPr lang="en-US" sz="1000" dirty="0"/>
              <a:t>, such as custard and dairy-based desserts like custard tarts and cheesecake. eggs and egg products, such as quiche. smallgoods such as hams and salamis.</a:t>
            </a:r>
          </a:p>
          <a:p>
            <a:endParaRPr lang="en-GB" sz="1000" dirty="0"/>
          </a:p>
        </p:txBody>
      </p:sp>
    </p:spTree>
    <p:extLst>
      <p:ext uri="{BB962C8B-B14F-4D97-AF65-F5344CB8AC3E}">
        <p14:creationId xmlns:p14="http://schemas.microsoft.com/office/powerpoint/2010/main" val="279284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par>
                          <p:cTn id="23" fill="hold">
                            <p:stCondLst>
                              <p:cond delay="0"/>
                            </p:stCondLst>
                            <p:childTnLst>
                              <p:par>
                                <p:cTn id="24" presetID="4" presetClass="entr" presetSubtype="16"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ox(in)">
                                      <p:cBhvr>
                                        <p:cTn id="26" dur="2000"/>
                                        <p:tgtEl>
                                          <p:spTgt spid="30"/>
                                        </p:tgtEl>
                                      </p:cBhvr>
                                    </p:animEffect>
                                  </p:childTnLst>
                                </p:cTn>
                              </p:par>
                            </p:childTnLst>
                          </p:cTn>
                        </p:par>
                        <p:par>
                          <p:cTn id="27" fill="hold">
                            <p:stCondLst>
                              <p:cond delay="2000"/>
                            </p:stCondLst>
                            <p:childTnLst>
                              <p:par>
                                <p:cTn id="28" presetID="4" presetClass="entr" presetSubtype="16"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ox(in)">
                                      <p:cBhvr>
                                        <p:cTn id="30" dur="2000"/>
                                        <p:tgtEl>
                                          <p:spTgt spid="31"/>
                                        </p:tgtEl>
                                      </p:cBhvr>
                                    </p:animEffect>
                                  </p:childTnLst>
                                </p:cTn>
                              </p:par>
                            </p:childTnLst>
                          </p:cTn>
                        </p:par>
                        <p:par>
                          <p:cTn id="31" fill="hold">
                            <p:stCondLst>
                              <p:cond delay="4000"/>
                            </p:stCondLst>
                            <p:childTnLst>
                              <p:par>
                                <p:cTn id="32" presetID="4" presetClass="entr" presetSubtype="16"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ox(in)">
                                      <p:cBhvr>
                                        <p:cTn id="34" dur="2000"/>
                                        <p:tgtEl>
                                          <p:spTgt spid="29"/>
                                        </p:tgtEl>
                                      </p:cBhvr>
                                    </p:animEffect>
                                  </p:childTnLst>
                                </p:cTn>
                              </p:par>
                            </p:childTnLst>
                          </p:cTn>
                        </p:par>
                        <p:par>
                          <p:cTn id="35" fill="hold">
                            <p:stCondLst>
                              <p:cond delay="6000"/>
                            </p:stCondLst>
                            <p:childTnLst>
                              <p:par>
                                <p:cTn id="36" presetID="4" presetClass="entr" presetSubtype="16"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ox(in)">
                                      <p:cBhvr>
                                        <p:cTn id="3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88">
            <a:extLst>
              <a:ext uri="{FF2B5EF4-FFF2-40B4-BE49-F238E27FC236}">
                <a16:creationId xmlns:a16="http://schemas.microsoft.com/office/drawing/2014/main" id="{AA0BDD35-C17A-4AB4-A230-519B81885FF2}"/>
              </a:ext>
            </a:extLst>
          </p:cNvPr>
          <p:cNvSpPr txBox="1">
            <a:spLocks noChangeArrowheads="1"/>
          </p:cNvSpPr>
          <p:nvPr/>
        </p:nvSpPr>
        <p:spPr bwMode="auto">
          <a:xfrm>
            <a:off x="48593" y="143205"/>
            <a:ext cx="2801479" cy="170157"/>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62230">
              <a:lnSpc>
                <a:spcPts val="965"/>
              </a:lnSpc>
              <a:spcAft>
                <a:spcPts val="0"/>
              </a:spcAft>
            </a:pPr>
            <a:r>
              <a:rPr lang="en-US" sz="1000" b="1" u="sng" dirty="0">
                <a:latin typeface="Tahoma" panose="020B0604030504040204" pitchFamily="34" charset="0"/>
                <a:ea typeface="Tahoma" panose="020B0604030504040204" pitchFamily="34" charset="0"/>
              </a:rPr>
              <a:t>Commodities: Cereals, Fruit &amp; Vegetables</a:t>
            </a:r>
            <a:endParaRPr lang="en-GB" sz="1200" u="sng" dirty="0">
              <a:latin typeface="Tahoma" panose="020B0604030504040204" pitchFamily="34" charset="0"/>
              <a:ea typeface="Tahoma" panose="020B0604030504040204" pitchFamily="34" charset="0"/>
            </a:endParaRPr>
          </a:p>
        </p:txBody>
      </p:sp>
      <p:graphicFrame>
        <p:nvGraphicFramePr>
          <p:cNvPr id="2" name="Table 1">
            <a:extLst>
              <a:ext uri="{FF2B5EF4-FFF2-40B4-BE49-F238E27FC236}">
                <a16:creationId xmlns:a16="http://schemas.microsoft.com/office/drawing/2014/main" id="{F08B397E-6633-4B9D-830B-A9F8E067D5A6}"/>
              </a:ext>
            </a:extLst>
          </p:cNvPr>
          <p:cNvGraphicFramePr>
            <a:graphicFrameLocks noGrp="1"/>
          </p:cNvGraphicFramePr>
          <p:nvPr>
            <p:extLst>
              <p:ext uri="{D42A27DB-BD31-4B8C-83A1-F6EECF244321}">
                <p14:modId xmlns:p14="http://schemas.microsoft.com/office/powerpoint/2010/main" val="409777145"/>
              </p:ext>
            </p:extLst>
          </p:nvPr>
        </p:nvGraphicFramePr>
        <p:xfrm>
          <a:off x="145148" y="402372"/>
          <a:ext cx="3603892" cy="6217920"/>
        </p:xfrm>
        <a:graphic>
          <a:graphicData uri="http://schemas.openxmlformats.org/drawingml/2006/table">
            <a:tbl>
              <a:tblPr firstRow="1" bandRow="1">
                <a:tableStyleId>{5940675A-B579-460E-94D1-54222C63F5DA}</a:tableStyleId>
              </a:tblPr>
              <a:tblGrid>
                <a:gridCol w="962199">
                  <a:extLst>
                    <a:ext uri="{9D8B030D-6E8A-4147-A177-3AD203B41FA5}">
                      <a16:colId xmlns:a16="http://schemas.microsoft.com/office/drawing/2014/main" val="3759619525"/>
                    </a:ext>
                  </a:extLst>
                </a:gridCol>
                <a:gridCol w="1654141">
                  <a:extLst>
                    <a:ext uri="{9D8B030D-6E8A-4147-A177-3AD203B41FA5}">
                      <a16:colId xmlns:a16="http://schemas.microsoft.com/office/drawing/2014/main" val="1886086399"/>
                    </a:ext>
                  </a:extLst>
                </a:gridCol>
                <a:gridCol w="987552">
                  <a:extLst>
                    <a:ext uri="{9D8B030D-6E8A-4147-A177-3AD203B41FA5}">
                      <a16:colId xmlns:a16="http://schemas.microsoft.com/office/drawing/2014/main" val="4236119990"/>
                    </a:ext>
                  </a:extLst>
                </a:gridCol>
              </a:tblGrid>
              <a:tr h="335446">
                <a:tc>
                  <a:txBody>
                    <a:bodyPr/>
                    <a:lstStyle/>
                    <a:p>
                      <a:r>
                        <a:rPr lang="en-GB" sz="1000" b="1" dirty="0">
                          <a:solidFill>
                            <a:schemeClr val="tx1"/>
                          </a:solidFill>
                          <a:latin typeface="+mn-lt"/>
                        </a:rPr>
                        <a:t>Stoned </a:t>
                      </a:r>
                      <a:endParaRPr lang="en-GB" sz="1000" dirty="0">
                        <a:solidFill>
                          <a:schemeClr val="tx1"/>
                        </a:solidFill>
                        <a:latin typeface="+mn-lt"/>
                      </a:endParaRPr>
                    </a:p>
                  </a:txBody>
                  <a:tcPr/>
                </a:tc>
                <a:tc>
                  <a:txBody>
                    <a:bodyPr/>
                    <a:lstStyle/>
                    <a:p>
                      <a:r>
                        <a:rPr lang="en-GB" sz="1000" dirty="0">
                          <a:solidFill>
                            <a:schemeClr val="tx1"/>
                          </a:solidFill>
                          <a:latin typeface="+mn-lt"/>
                        </a:rPr>
                        <a:t>These include apricots, cherries, damsons, greengages, nectarines, peaches, plum</a:t>
                      </a:r>
                    </a:p>
                  </a:txBody>
                  <a:tcPr/>
                </a:tc>
                <a:tc>
                  <a:txBody>
                    <a:bodyPr/>
                    <a:lstStyle/>
                    <a:p>
                      <a:endParaRPr lang="en-GB" sz="1000" dirty="0">
                        <a:solidFill>
                          <a:schemeClr val="tx1"/>
                        </a:solidFill>
                        <a:latin typeface="+mn-lt"/>
                      </a:endParaRPr>
                    </a:p>
                  </a:txBody>
                  <a:tcPr/>
                </a:tc>
                <a:extLst>
                  <a:ext uri="{0D108BD9-81ED-4DB2-BD59-A6C34878D82A}">
                    <a16:rowId xmlns:a16="http://schemas.microsoft.com/office/drawing/2014/main" val="3181553155"/>
                  </a:ext>
                </a:extLst>
              </a:tr>
              <a:tr h="358421">
                <a:tc>
                  <a:txBody>
                    <a:bodyPr/>
                    <a:lstStyle/>
                    <a:p>
                      <a:r>
                        <a:rPr lang="en-GB" sz="1000" b="1" dirty="0">
                          <a:solidFill>
                            <a:schemeClr val="tx1"/>
                          </a:solidFill>
                          <a:latin typeface="+mn-lt"/>
                        </a:rPr>
                        <a:t>Citrus</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clementines. Grapefruit, kumquats, lemons, limes, mandarins, pomelo, oranges, tangerines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schemeClr val="tx1"/>
                        </a:solidFill>
                        <a:latin typeface="+mn-lt"/>
                      </a:endParaRPr>
                    </a:p>
                  </a:txBody>
                  <a:tcPr/>
                </a:tc>
                <a:extLst>
                  <a:ext uri="{0D108BD9-81ED-4DB2-BD59-A6C34878D82A}">
                    <a16:rowId xmlns:a16="http://schemas.microsoft.com/office/drawing/2014/main" val="3897688305"/>
                  </a:ext>
                </a:extLst>
              </a:tr>
              <a:tr h="358421">
                <a:tc>
                  <a:txBody>
                    <a:bodyPr/>
                    <a:lstStyle/>
                    <a:p>
                      <a:r>
                        <a:rPr lang="en-GB" sz="1000" b="1" dirty="0">
                          <a:solidFill>
                            <a:schemeClr val="tx1"/>
                          </a:solidFill>
                          <a:latin typeface="+mn-lt"/>
                        </a:rPr>
                        <a:t>Hard </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apples, pears, quince</a:t>
                      </a:r>
                    </a:p>
                    <a:p>
                      <a:endParaRPr lang="en-GB" sz="1000" dirty="0">
                        <a:solidFill>
                          <a:schemeClr val="tx1"/>
                        </a:solidFill>
                        <a:latin typeface="+mn-lt"/>
                      </a:endParaRPr>
                    </a:p>
                  </a:txBody>
                  <a:tcPr/>
                </a:tc>
                <a:tc>
                  <a:txBody>
                    <a:bodyPr/>
                    <a:lstStyle/>
                    <a:p>
                      <a:endParaRPr lang="en-GB" sz="1000" dirty="0">
                        <a:solidFill>
                          <a:schemeClr val="tx1"/>
                        </a:solidFill>
                        <a:latin typeface="+mn-lt"/>
                      </a:endParaRPr>
                    </a:p>
                  </a:txBody>
                  <a:tcPr/>
                </a:tc>
                <a:extLst>
                  <a:ext uri="{0D108BD9-81ED-4DB2-BD59-A6C34878D82A}">
                    <a16:rowId xmlns:a16="http://schemas.microsoft.com/office/drawing/2014/main" val="3364936018"/>
                  </a:ext>
                </a:extLst>
              </a:tr>
              <a:tr h="358421">
                <a:tc>
                  <a:txBody>
                    <a:bodyPr/>
                    <a:lstStyle/>
                    <a:p>
                      <a:r>
                        <a:rPr lang="en-GB" sz="1000" b="1" dirty="0">
                          <a:solidFill>
                            <a:schemeClr val="tx1"/>
                          </a:solidFill>
                          <a:latin typeface="+mn-lt"/>
                        </a:rPr>
                        <a:t>Soft berry </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blackberries, blueberries, bilberries, cranberries, gooseberries, raspberries, strawberries</a:t>
                      </a:r>
                    </a:p>
                  </a:txBody>
                  <a:tcPr/>
                </a:tc>
                <a:tc>
                  <a:txBody>
                    <a:bodyPr/>
                    <a:lstStyle/>
                    <a:p>
                      <a:endParaRPr lang="en-GB" sz="1000" dirty="0">
                        <a:solidFill>
                          <a:schemeClr val="tx1"/>
                        </a:solidFill>
                        <a:latin typeface="+mn-lt"/>
                      </a:endParaRPr>
                    </a:p>
                  </a:txBody>
                  <a:tcPr/>
                </a:tc>
                <a:extLst>
                  <a:ext uri="{0D108BD9-81ED-4DB2-BD59-A6C34878D82A}">
                    <a16:rowId xmlns:a16="http://schemas.microsoft.com/office/drawing/2014/main" val="2711742672"/>
                  </a:ext>
                </a:extLst>
              </a:tr>
              <a:tr h="358421">
                <a:tc>
                  <a:txBody>
                    <a:bodyPr/>
                    <a:lstStyle/>
                    <a:p>
                      <a:r>
                        <a:rPr lang="en-GB" sz="1000" b="1" dirty="0">
                          <a:solidFill>
                            <a:schemeClr val="tx1"/>
                          </a:solidFill>
                          <a:latin typeface="+mn-lt"/>
                        </a:rPr>
                        <a:t>Dried fruit </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banana, pineapple, prunes, figs, raisins, currants, sultanas, apricots</a:t>
                      </a:r>
                    </a:p>
                  </a:txBody>
                  <a:tcPr/>
                </a:tc>
                <a:tc>
                  <a:txBody>
                    <a:bodyPr/>
                    <a:lstStyle/>
                    <a:p>
                      <a:endParaRPr lang="en-GB" sz="1000" dirty="0">
                        <a:solidFill>
                          <a:schemeClr val="tx1"/>
                        </a:solidFill>
                        <a:latin typeface="+mn-lt"/>
                      </a:endParaRPr>
                    </a:p>
                  </a:txBody>
                  <a:tcPr/>
                </a:tc>
                <a:extLst>
                  <a:ext uri="{0D108BD9-81ED-4DB2-BD59-A6C34878D82A}">
                    <a16:rowId xmlns:a16="http://schemas.microsoft.com/office/drawing/2014/main" val="4024600740"/>
                  </a:ext>
                </a:extLst>
              </a:tr>
              <a:tr h="358421">
                <a:tc>
                  <a:txBody>
                    <a:bodyPr/>
                    <a:lstStyle/>
                    <a:p>
                      <a:r>
                        <a:rPr lang="en-GB" sz="1000" b="1" dirty="0">
                          <a:solidFill>
                            <a:schemeClr val="tx1"/>
                          </a:solidFill>
                          <a:latin typeface="+mn-lt"/>
                        </a:rPr>
                        <a:t>Tropical </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acerola, cape gooseberries, jack fruit, avocado, water melon, guava, dragon fruit, lychee, mango, passion fruit, tamarind, coconut</a:t>
                      </a:r>
                    </a:p>
                  </a:txBody>
                  <a:tcPr/>
                </a:tc>
                <a:tc>
                  <a:txBody>
                    <a:bodyPr/>
                    <a:lstStyle/>
                    <a:p>
                      <a:endParaRPr lang="en-GB" sz="1000" dirty="0">
                        <a:solidFill>
                          <a:schemeClr val="tx1"/>
                        </a:solidFill>
                        <a:latin typeface="+mn-lt"/>
                      </a:endParaRPr>
                    </a:p>
                  </a:txBody>
                  <a:tcPr/>
                </a:tc>
                <a:extLst>
                  <a:ext uri="{0D108BD9-81ED-4DB2-BD59-A6C34878D82A}">
                    <a16:rowId xmlns:a16="http://schemas.microsoft.com/office/drawing/2014/main" val="2901261746"/>
                  </a:ext>
                </a:extLst>
              </a:tr>
              <a:tr h="358421">
                <a:tc>
                  <a:txBody>
                    <a:bodyPr/>
                    <a:lstStyle/>
                    <a:p>
                      <a:r>
                        <a:rPr lang="en-GB" sz="1000" b="1" dirty="0">
                          <a:solidFill>
                            <a:schemeClr val="tx1"/>
                          </a:solidFill>
                          <a:latin typeface="+mn-lt"/>
                        </a:rPr>
                        <a:t>Miscellaneous</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banana, dates, passion fruit, figs, grapes, guavas, kiwi fruit, mangoes, melons, lychees, Sharon fruit, pineapple, pomegranate</a:t>
                      </a:r>
                    </a:p>
                  </a:txBody>
                  <a:tcPr/>
                </a:tc>
                <a:tc>
                  <a:txBody>
                    <a:bodyPr/>
                    <a:lstStyle/>
                    <a:p>
                      <a:endParaRPr lang="en-GB" sz="1000" dirty="0">
                        <a:solidFill>
                          <a:schemeClr val="tx1"/>
                        </a:solidFill>
                        <a:latin typeface="+mn-lt"/>
                      </a:endParaRPr>
                    </a:p>
                  </a:txBody>
                  <a:tcPr/>
                </a:tc>
                <a:extLst>
                  <a:ext uri="{0D108BD9-81ED-4DB2-BD59-A6C34878D82A}">
                    <a16:rowId xmlns:a16="http://schemas.microsoft.com/office/drawing/2014/main" val="3660824687"/>
                  </a:ext>
                </a:extLst>
              </a:tr>
              <a:tr h="358421">
                <a:tc>
                  <a:txBody>
                    <a:bodyPr/>
                    <a:lstStyle/>
                    <a:p>
                      <a:r>
                        <a:rPr lang="en-GB" sz="1000" b="1" dirty="0">
                          <a:solidFill>
                            <a:schemeClr val="tx1"/>
                          </a:solidFill>
                          <a:latin typeface="+mn-lt"/>
                        </a:rPr>
                        <a:t>Nuts </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Brazil, cashew, peanut, almond, walnut, hazelnut, pecan, pistachio macadamia. </a:t>
                      </a:r>
                    </a:p>
                  </a:txBody>
                  <a:tcPr/>
                </a:tc>
                <a:tc>
                  <a:txBody>
                    <a:bodyPr/>
                    <a:lstStyle/>
                    <a:p>
                      <a:endParaRPr lang="en-GB" sz="1000" dirty="0">
                        <a:solidFill>
                          <a:schemeClr val="tx1"/>
                        </a:solidFill>
                        <a:latin typeface="+mn-lt"/>
                      </a:endParaRPr>
                    </a:p>
                  </a:txBody>
                  <a:tcPr/>
                </a:tc>
                <a:extLst>
                  <a:ext uri="{0D108BD9-81ED-4DB2-BD59-A6C34878D82A}">
                    <a16:rowId xmlns:a16="http://schemas.microsoft.com/office/drawing/2014/main" val="4187669562"/>
                  </a:ext>
                </a:extLst>
              </a:tr>
            </a:tbl>
          </a:graphicData>
        </a:graphic>
      </p:graphicFrame>
      <p:pic>
        <p:nvPicPr>
          <p:cNvPr id="16" name="Picture 15" descr="Whole-Mixed-Nut-Kernels[1]">
            <a:extLst>
              <a:ext uri="{FF2B5EF4-FFF2-40B4-BE49-F238E27FC236}">
                <a16:creationId xmlns:a16="http://schemas.microsoft.com/office/drawing/2014/main" id="{035059D2-5934-42B1-8ADD-C5F7D370628D}"/>
              </a:ext>
            </a:extLst>
          </p:cNvPr>
          <p:cNvPicPr/>
          <p:nvPr/>
        </p:nvPicPr>
        <p:blipFill rotWithShape="1">
          <a:blip r:embed="rId2" cstate="print">
            <a:extLst>
              <a:ext uri="{28A0092B-C50C-407E-A947-70E740481C1C}">
                <a14:useLocalDpi xmlns:a14="http://schemas.microsoft.com/office/drawing/2010/main" val="0"/>
              </a:ext>
            </a:extLst>
          </a:blip>
          <a:srcRect t="22788" b="20224"/>
          <a:stretch/>
        </p:blipFill>
        <p:spPr bwMode="auto">
          <a:xfrm>
            <a:off x="2982089" y="5973058"/>
            <a:ext cx="513224" cy="482570"/>
          </a:xfrm>
          <a:prstGeom prst="rect">
            <a:avLst/>
          </a:prstGeom>
          <a:noFill/>
          <a:ln>
            <a:noFill/>
          </a:ln>
          <a:effectLst/>
          <a:extLst>
            <a:ext uri="{53640926-AAD7-44D8-BBD7-CCE9431645EC}">
              <a14:shadowObscured xmlns:a14="http://schemas.microsoft.com/office/drawing/2010/main"/>
            </a:ext>
          </a:extLst>
        </p:spPr>
      </p:pic>
      <p:pic>
        <p:nvPicPr>
          <p:cNvPr id="17" name="Picture 16" descr="tropical-fruit_category-page[1]">
            <a:extLst>
              <a:ext uri="{FF2B5EF4-FFF2-40B4-BE49-F238E27FC236}">
                <a16:creationId xmlns:a16="http://schemas.microsoft.com/office/drawing/2014/main" id="{05FB4733-B039-4C49-8A6C-6E7FE5FB990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653" y="5076307"/>
            <a:ext cx="624096" cy="568164"/>
          </a:xfrm>
          <a:prstGeom prst="rect">
            <a:avLst/>
          </a:prstGeom>
          <a:noFill/>
          <a:ln>
            <a:noFill/>
          </a:ln>
          <a:effectLst/>
        </p:spPr>
      </p:pic>
      <p:pic>
        <p:nvPicPr>
          <p:cNvPr id="18" name="Picture 17" descr="stacked-dried-fruit[1]">
            <a:extLst>
              <a:ext uri="{FF2B5EF4-FFF2-40B4-BE49-F238E27FC236}">
                <a16:creationId xmlns:a16="http://schemas.microsoft.com/office/drawing/2014/main" id="{82150592-8285-4324-9A8C-143E06492DC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2357" y="4067319"/>
            <a:ext cx="932688" cy="680401"/>
          </a:xfrm>
          <a:prstGeom prst="rect">
            <a:avLst/>
          </a:prstGeom>
          <a:noFill/>
          <a:ln>
            <a:noFill/>
          </a:ln>
          <a:effectLst/>
        </p:spPr>
      </p:pic>
      <p:pic>
        <p:nvPicPr>
          <p:cNvPr id="20" name="Picture 19" descr="Image result for dried fruit">
            <a:hlinkClick r:id="rId5"/>
            <a:extLst>
              <a:ext uri="{FF2B5EF4-FFF2-40B4-BE49-F238E27FC236}">
                <a16:creationId xmlns:a16="http://schemas.microsoft.com/office/drawing/2014/main" id="{012C72DD-E882-49E3-9F37-ECE92AC5AC4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768" y="3346668"/>
            <a:ext cx="717865" cy="555987"/>
          </a:xfrm>
          <a:prstGeom prst="rect">
            <a:avLst/>
          </a:prstGeom>
          <a:noFill/>
          <a:ln>
            <a:noFill/>
          </a:ln>
        </p:spPr>
      </p:pic>
      <p:pic>
        <p:nvPicPr>
          <p:cNvPr id="22" name="Picture 21" descr="berries[1]">
            <a:extLst>
              <a:ext uri="{FF2B5EF4-FFF2-40B4-BE49-F238E27FC236}">
                <a16:creationId xmlns:a16="http://schemas.microsoft.com/office/drawing/2014/main" id="{570D9D59-965E-4A7A-9986-FD6630861C1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2089" y="2517091"/>
            <a:ext cx="593085" cy="665283"/>
          </a:xfrm>
          <a:prstGeom prst="rect">
            <a:avLst/>
          </a:prstGeom>
          <a:noFill/>
          <a:ln>
            <a:noFill/>
          </a:ln>
          <a:effectLst/>
        </p:spPr>
      </p:pic>
      <p:pic>
        <p:nvPicPr>
          <p:cNvPr id="29" name="Picture 28" descr="hard%20fruit">
            <a:extLst>
              <a:ext uri="{FF2B5EF4-FFF2-40B4-BE49-F238E27FC236}">
                <a16:creationId xmlns:a16="http://schemas.microsoft.com/office/drawing/2014/main" id="{167C5772-A369-40E5-AB78-CE034594FF9C}"/>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2089" y="2018077"/>
            <a:ext cx="695217" cy="433538"/>
          </a:xfrm>
          <a:prstGeom prst="rect">
            <a:avLst/>
          </a:prstGeom>
          <a:noFill/>
          <a:ln>
            <a:noFill/>
          </a:ln>
          <a:effectLst/>
        </p:spPr>
      </p:pic>
      <p:pic>
        <p:nvPicPr>
          <p:cNvPr id="30" name="Picture 29" descr="fruit-slices[1]">
            <a:extLst>
              <a:ext uri="{FF2B5EF4-FFF2-40B4-BE49-F238E27FC236}">
                <a16:creationId xmlns:a16="http://schemas.microsoft.com/office/drawing/2014/main" id="{931418E7-78CC-4C88-81F4-A88C409E8EC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70084" y="1304281"/>
            <a:ext cx="770433" cy="532540"/>
          </a:xfrm>
          <a:prstGeom prst="rect">
            <a:avLst/>
          </a:prstGeom>
          <a:noFill/>
          <a:ln>
            <a:noFill/>
          </a:ln>
          <a:effectLst/>
        </p:spPr>
      </p:pic>
      <p:pic>
        <p:nvPicPr>
          <p:cNvPr id="31" name="Picture 30" descr="stone-fruits[1]">
            <a:extLst>
              <a:ext uri="{FF2B5EF4-FFF2-40B4-BE49-F238E27FC236}">
                <a16:creationId xmlns:a16="http://schemas.microsoft.com/office/drawing/2014/main" id="{44FEFC26-1CE8-4640-8360-60BD429D803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98811" y="488213"/>
            <a:ext cx="551938" cy="554043"/>
          </a:xfrm>
          <a:prstGeom prst="rect">
            <a:avLst/>
          </a:prstGeom>
          <a:noFill/>
          <a:ln>
            <a:noFill/>
          </a:ln>
          <a:effectLst/>
        </p:spPr>
      </p:pic>
      <p:graphicFrame>
        <p:nvGraphicFramePr>
          <p:cNvPr id="32" name="Table 31">
            <a:extLst>
              <a:ext uri="{FF2B5EF4-FFF2-40B4-BE49-F238E27FC236}">
                <a16:creationId xmlns:a16="http://schemas.microsoft.com/office/drawing/2014/main" id="{B62B67B0-AF34-4D43-98B0-48B0FF98511D}"/>
              </a:ext>
            </a:extLst>
          </p:cNvPr>
          <p:cNvGraphicFramePr>
            <a:graphicFrameLocks noGrp="1"/>
          </p:cNvGraphicFramePr>
          <p:nvPr>
            <p:extLst>
              <p:ext uri="{D42A27DB-BD31-4B8C-83A1-F6EECF244321}">
                <p14:modId xmlns:p14="http://schemas.microsoft.com/office/powerpoint/2010/main" val="1811561034"/>
              </p:ext>
            </p:extLst>
          </p:nvPr>
        </p:nvGraphicFramePr>
        <p:xfrm>
          <a:off x="8283633" y="78691"/>
          <a:ext cx="3859774" cy="6744092"/>
        </p:xfrm>
        <a:graphic>
          <a:graphicData uri="http://schemas.openxmlformats.org/drawingml/2006/table">
            <a:tbl>
              <a:tblPr firstRow="1" bandRow="1">
                <a:tableStyleId>{5940675A-B579-460E-94D1-54222C63F5DA}</a:tableStyleId>
              </a:tblPr>
              <a:tblGrid>
                <a:gridCol w="1033469">
                  <a:extLst>
                    <a:ext uri="{9D8B030D-6E8A-4147-A177-3AD203B41FA5}">
                      <a16:colId xmlns:a16="http://schemas.microsoft.com/office/drawing/2014/main" val="3759619525"/>
                    </a:ext>
                  </a:extLst>
                </a:gridCol>
                <a:gridCol w="1891691">
                  <a:extLst>
                    <a:ext uri="{9D8B030D-6E8A-4147-A177-3AD203B41FA5}">
                      <a16:colId xmlns:a16="http://schemas.microsoft.com/office/drawing/2014/main" val="1886086399"/>
                    </a:ext>
                  </a:extLst>
                </a:gridCol>
                <a:gridCol w="934614">
                  <a:extLst>
                    <a:ext uri="{9D8B030D-6E8A-4147-A177-3AD203B41FA5}">
                      <a16:colId xmlns:a16="http://schemas.microsoft.com/office/drawing/2014/main" val="4236119990"/>
                    </a:ext>
                  </a:extLst>
                </a:gridCol>
              </a:tblGrid>
              <a:tr h="638914">
                <a:tc>
                  <a:txBody>
                    <a:bodyPr/>
                    <a:lstStyle/>
                    <a:p>
                      <a:r>
                        <a:rPr lang="en-GB" sz="1000" b="1" dirty="0">
                          <a:solidFill>
                            <a:schemeClr val="tx1"/>
                          </a:solidFill>
                          <a:latin typeface="+mn-lt"/>
                        </a:rPr>
                        <a:t>Root </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beetroot, carrots, celeriac, parsnips, radishes, swede, turnips, cassava, galangal</a:t>
                      </a:r>
                    </a:p>
                  </a:txBody>
                  <a:tcPr/>
                </a:tc>
                <a:tc>
                  <a:txBody>
                    <a:bodyPr/>
                    <a:lstStyle/>
                    <a:p>
                      <a:endParaRPr lang="en-GB">
                        <a:solidFill>
                          <a:schemeClr val="tx1"/>
                        </a:solidFill>
                      </a:endParaRPr>
                    </a:p>
                  </a:txBody>
                  <a:tcPr/>
                </a:tc>
                <a:extLst>
                  <a:ext uri="{0D108BD9-81ED-4DB2-BD59-A6C34878D82A}">
                    <a16:rowId xmlns:a16="http://schemas.microsoft.com/office/drawing/2014/main" val="3181553155"/>
                  </a:ext>
                </a:extLst>
              </a:tr>
              <a:tr h="461438">
                <a:tc>
                  <a:txBody>
                    <a:bodyPr/>
                    <a:lstStyle/>
                    <a:p>
                      <a:r>
                        <a:rPr lang="en-GB" sz="1000" b="1" dirty="0">
                          <a:solidFill>
                            <a:schemeClr val="tx1"/>
                          </a:solidFill>
                          <a:latin typeface="+mn-lt"/>
                        </a:rPr>
                        <a:t>Tubers</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potato, sweet potato, Jerusalem artichokes</a:t>
                      </a:r>
                    </a:p>
                  </a:txBody>
                  <a:tcPr/>
                </a:tc>
                <a:tc>
                  <a:txBody>
                    <a:bodyPr/>
                    <a:lstStyle/>
                    <a:p>
                      <a:endParaRPr lang="en-GB">
                        <a:solidFill>
                          <a:schemeClr val="tx1"/>
                        </a:solidFill>
                      </a:endParaRPr>
                    </a:p>
                  </a:txBody>
                  <a:tcPr/>
                </a:tc>
                <a:extLst>
                  <a:ext uri="{0D108BD9-81ED-4DB2-BD59-A6C34878D82A}">
                    <a16:rowId xmlns:a16="http://schemas.microsoft.com/office/drawing/2014/main" val="3897688305"/>
                  </a:ext>
                </a:extLst>
              </a:tr>
              <a:tr h="461438">
                <a:tc>
                  <a:txBody>
                    <a:bodyPr/>
                    <a:lstStyle/>
                    <a:p>
                      <a:r>
                        <a:rPr lang="en-GB" sz="1000" b="1" dirty="0">
                          <a:solidFill>
                            <a:schemeClr val="tx1"/>
                          </a:solidFill>
                          <a:latin typeface="+mn-lt"/>
                        </a:rPr>
                        <a:t>Bulbs</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onions, leeks, shallots, garlic, fennel</a:t>
                      </a:r>
                    </a:p>
                  </a:txBody>
                  <a:tcPr/>
                </a:tc>
                <a:tc>
                  <a:txBody>
                    <a:bodyPr/>
                    <a:lstStyle/>
                    <a:p>
                      <a:endParaRPr lang="en-GB">
                        <a:solidFill>
                          <a:schemeClr val="tx1"/>
                        </a:solidFill>
                      </a:endParaRPr>
                    </a:p>
                  </a:txBody>
                  <a:tcPr/>
                </a:tc>
                <a:extLst>
                  <a:ext uri="{0D108BD9-81ED-4DB2-BD59-A6C34878D82A}">
                    <a16:rowId xmlns:a16="http://schemas.microsoft.com/office/drawing/2014/main" val="3364936018"/>
                  </a:ext>
                </a:extLst>
              </a:tr>
              <a:tr h="816390">
                <a:tc>
                  <a:txBody>
                    <a:bodyPr/>
                    <a:lstStyle/>
                    <a:p>
                      <a:r>
                        <a:rPr lang="en-GB" sz="1000" b="1" dirty="0">
                          <a:solidFill>
                            <a:schemeClr val="tx1"/>
                          </a:solidFill>
                          <a:latin typeface="+mn-lt"/>
                        </a:rPr>
                        <a:t>Flower heads</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broccoli, cauliflower, brassica, Brussels sprouts, cabbage, kale, Chinese cabbage, </a:t>
                      </a:r>
                      <a:r>
                        <a:rPr lang="en-GB" sz="1000" dirty="0" err="1">
                          <a:solidFill>
                            <a:schemeClr val="tx1"/>
                          </a:solidFill>
                          <a:latin typeface="+mn-lt"/>
                        </a:rPr>
                        <a:t>pak</a:t>
                      </a:r>
                      <a:r>
                        <a:rPr lang="en-GB" sz="1000" dirty="0">
                          <a:solidFill>
                            <a:schemeClr val="tx1"/>
                          </a:solidFill>
                          <a:latin typeface="+mn-lt"/>
                        </a:rPr>
                        <a:t> </a:t>
                      </a:r>
                      <a:r>
                        <a:rPr lang="en-GB" sz="1000" dirty="0" err="1">
                          <a:solidFill>
                            <a:schemeClr val="tx1"/>
                          </a:solidFill>
                          <a:latin typeface="+mn-lt"/>
                        </a:rPr>
                        <a:t>choi</a:t>
                      </a:r>
                      <a:r>
                        <a:rPr lang="en-GB" sz="1000" dirty="0">
                          <a:solidFill>
                            <a:schemeClr val="tx1"/>
                          </a:solidFill>
                          <a:latin typeface="+mn-lt"/>
                        </a:rPr>
                        <a:t> </a:t>
                      </a:r>
                    </a:p>
                  </a:txBody>
                  <a:tcPr/>
                </a:tc>
                <a:tc>
                  <a:txBody>
                    <a:bodyPr/>
                    <a:lstStyle/>
                    <a:p>
                      <a:endParaRPr lang="en-GB">
                        <a:solidFill>
                          <a:schemeClr val="tx1"/>
                        </a:solidFill>
                      </a:endParaRPr>
                    </a:p>
                  </a:txBody>
                  <a:tcPr/>
                </a:tc>
                <a:extLst>
                  <a:ext uri="{0D108BD9-81ED-4DB2-BD59-A6C34878D82A}">
                    <a16:rowId xmlns:a16="http://schemas.microsoft.com/office/drawing/2014/main" val="2711742672"/>
                  </a:ext>
                </a:extLst>
              </a:tr>
              <a:tr h="461438">
                <a:tc>
                  <a:txBody>
                    <a:bodyPr/>
                    <a:lstStyle/>
                    <a:p>
                      <a:r>
                        <a:rPr lang="en-GB" sz="1000" b="1" dirty="0">
                          <a:solidFill>
                            <a:schemeClr val="tx1"/>
                          </a:solidFill>
                          <a:latin typeface="+mn-lt"/>
                        </a:rPr>
                        <a:t>Sea vegetables </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kelp, nori, samphire, agar-agar</a:t>
                      </a:r>
                    </a:p>
                  </a:txBody>
                  <a:tcPr/>
                </a:tc>
                <a:tc>
                  <a:txBody>
                    <a:bodyPr/>
                    <a:lstStyle/>
                    <a:p>
                      <a:endParaRPr lang="en-GB">
                        <a:solidFill>
                          <a:schemeClr val="tx1"/>
                        </a:solidFill>
                      </a:endParaRPr>
                    </a:p>
                  </a:txBody>
                  <a:tcPr/>
                </a:tc>
                <a:extLst>
                  <a:ext uri="{0D108BD9-81ED-4DB2-BD59-A6C34878D82A}">
                    <a16:rowId xmlns:a16="http://schemas.microsoft.com/office/drawing/2014/main" val="4024600740"/>
                  </a:ext>
                </a:extLst>
              </a:tr>
              <a:tr h="816390">
                <a:tc>
                  <a:txBody>
                    <a:bodyPr/>
                    <a:lstStyle/>
                    <a:p>
                      <a:r>
                        <a:rPr lang="en-GB" sz="1000" b="1" dirty="0">
                          <a:solidFill>
                            <a:schemeClr val="tx1"/>
                          </a:solidFill>
                          <a:latin typeface="+mn-lt"/>
                        </a:rPr>
                        <a:t>Stems</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asparagus, celery, rhubarb, chicory, globe artichokes, kohlrabi, sea kale, endives</a:t>
                      </a:r>
                    </a:p>
                  </a:txBody>
                  <a:tcPr/>
                </a:tc>
                <a:tc>
                  <a:txBody>
                    <a:bodyPr/>
                    <a:lstStyle/>
                    <a:p>
                      <a:endParaRPr lang="en-GB">
                        <a:solidFill>
                          <a:schemeClr val="tx1"/>
                        </a:solidFill>
                      </a:endParaRPr>
                    </a:p>
                  </a:txBody>
                  <a:tcPr/>
                </a:tc>
                <a:extLst>
                  <a:ext uri="{0D108BD9-81ED-4DB2-BD59-A6C34878D82A}">
                    <a16:rowId xmlns:a16="http://schemas.microsoft.com/office/drawing/2014/main" val="2901261746"/>
                  </a:ext>
                </a:extLst>
              </a:tr>
              <a:tr h="816390">
                <a:tc>
                  <a:txBody>
                    <a:bodyPr/>
                    <a:lstStyle/>
                    <a:p>
                      <a:r>
                        <a:rPr lang="en-GB" sz="1000" b="1" dirty="0">
                          <a:solidFill>
                            <a:schemeClr val="tx1"/>
                          </a:solidFill>
                          <a:latin typeface="+mn-lt"/>
                        </a:rPr>
                        <a:t>Fungi</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mushrooms (chestnut, chanterelle, shiitake, oyster, morels, ceps, </a:t>
                      </a:r>
                      <a:r>
                        <a:rPr lang="en-GB" sz="1000" dirty="0" err="1">
                          <a:solidFill>
                            <a:schemeClr val="tx1"/>
                          </a:solidFill>
                          <a:latin typeface="+mn-lt"/>
                        </a:rPr>
                        <a:t>portabello</a:t>
                      </a:r>
                      <a:r>
                        <a:rPr lang="en-GB" sz="1000" dirty="0">
                          <a:solidFill>
                            <a:schemeClr val="tx1"/>
                          </a:solidFill>
                          <a:latin typeface="+mn-lt"/>
                        </a:rPr>
                        <a:t>, open)</a:t>
                      </a:r>
                    </a:p>
                  </a:txBody>
                  <a:tcPr/>
                </a:tc>
                <a:tc>
                  <a:txBody>
                    <a:bodyPr/>
                    <a:lstStyle/>
                    <a:p>
                      <a:endParaRPr lang="en-GB" dirty="0">
                        <a:solidFill>
                          <a:schemeClr val="tx1"/>
                        </a:solidFill>
                      </a:endParaRPr>
                    </a:p>
                  </a:txBody>
                  <a:tcPr/>
                </a:tc>
                <a:extLst>
                  <a:ext uri="{0D108BD9-81ED-4DB2-BD59-A6C34878D82A}">
                    <a16:rowId xmlns:a16="http://schemas.microsoft.com/office/drawing/2014/main" val="3660824687"/>
                  </a:ext>
                </a:extLst>
              </a:tr>
              <a:tr h="816390">
                <a:tc>
                  <a:txBody>
                    <a:bodyPr/>
                    <a:lstStyle/>
                    <a:p>
                      <a:r>
                        <a:rPr lang="en-GB" sz="1000" b="1" dirty="0">
                          <a:solidFill>
                            <a:schemeClr val="tx1"/>
                          </a:solidFill>
                          <a:latin typeface="+mn-lt"/>
                        </a:rPr>
                        <a:t>Seeds and Pods</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beans, peas, lentils, runner beans, bean sprouts, okra, sweetcorn, sugar snap peas, mange tout</a:t>
                      </a:r>
                    </a:p>
                  </a:txBody>
                  <a:tcPr/>
                </a:tc>
                <a:tc>
                  <a:txBody>
                    <a:bodyPr/>
                    <a:lstStyle/>
                    <a:p>
                      <a:endParaRPr lang="en-GB" sz="1000" dirty="0">
                        <a:solidFill>
                          <a:schemeClr val="tx1"/>
                        </a:solidFill>
                        <a:latin typeface="+mn-lt"/>
                      </a:endParaRPr>
                    </a:p>
                  </a:txBody>
                  <a:tcPr/>
                </a:tc>
                <a:extLst>
                  <a:ext uri="{0D108BD9-81ED-4DB2-BD59-A6C34878D82A}">
                    <a16:rowId xmlns:a16="http://schemas.microsoft.com/office/drawing/2014/main" val="4187669562"/>
                  </a:ext>
                </a:extLst>
              </a:tr>
              <a:tr h="638914">
                <a:tc>
                  <a:txBody>
                    <a:bodyPr/>
                    <a:lstStyle/>
                    <a:p>
                      <a:r>
                        <a:rPr lang="en-GB" sz="1000" b="1" dirty="0">
                          <a:solidFill>
                            <a:schemeClr val="tx1"/>
                          </a:solidFill>
                          <a:latin typeface="+mn-lt"/>
                        </a:rPr>
                        <a:t>Leaves </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cabbage, Brussels sprouts, lettuce, spinach, watercress, </a:t>
                      </a:r>
                      <a:r>
                        <a:rPr lang="en-GB" sz="1000" dirty="0" err="1">
                          <a:solidFill>
                            <a:schemeClr val="tx1"/>
                          </a:solidFill>
                          <a:latin typeface="+mn-lt"/>
                        </a:rPr>
                        <a:t>pak</a:t>
                      </a:r>
                      <a:r>
                        <a:rPr lang="en-GB" sz="1000" dirty="0">
                          <a:solidFill>
                            <a:schemeClr val="tx1"/>
                          </a:solidFill>
                          <a:latin typeface="+mn-lt"/>
                        </a:rPr>
                        <a:t> </a:t>
                      </a:r>
                      <a:r>
                        <a:rPr lang="en-GB" sz="1000" dirty="0" err="1">
                          <a:solidFill>
                            <a:schemeClr val="tx1"/>
                          </a:solidFill>
                          <a:latin typeface="+mn-lt"/>
                        </a:rPr>
                        <a:t>choi</a:t>
                      </a:r>
                      <a:r>
                        <a:rPr lang="en-GB" sz="1000" dirty="0">
                          <a:solidFill>
                            <a:schemeClr val="tx1"/>
                          </a:solidFill>
                          <a:latin typeface="+mn-lt"/>
                        </a:rPr>
                        <a:t>, kale</a:t>
                      </a:r>
                    </a:p>
                  </a:txBody>
                  <a:tcPr/>
                </a:tc>
                <a:tc>
                  <a:txBody>
                    <a:bodyPr/>
                    <a:lstStyle/>
                    <a:p>
                      <a:endParaRPr lang="en-GB" sz="1000" dirty="0">
                        <a:solidFill>
                          <a:schemeClr val="tx1"/>
                        </a:solidFill>
                        <a:latin typeface="+mn-lt"/>
                      </a:endParaRPr>
                    </a:p>
                  </a:txBody>
                  <a:tcPr/>
                </a:tc>
                <a:extLst>
                  <a:ext uri="{0D108BD9-81ED-4DB2-BD59-A6C34878D82A}">
                    <a16:rowId xmlns:a16="http://schemas.microsoft.com/office/drawing/2014/main" val="2390385130"/>
                  </a:ext>
                </a:extLst>
              </a:tr>
              <a:tr h="816390">
                <a:tc>
                  <a:txBody>
                    <a:bodyPr/>
                    <a:lstStyle/>
                    <a:p>
                      <a:r>
                        <a:rPr lang="en-GB" sz="1000" b="1" dirty="0">
                          <a:solidFill>
                            <a:schemeClr val="tx1"/>
                          </a:solidFill>
                          <a:latin typeface="+mn-lt"/>
                        </a:rPr>
                        <a:t>Vegetable fruits </a:t>
                      </a:r>
                      <a:endParaRPr lang="en-GB" sz="10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mn-lt"/>
                        </a:rPr>
                        <a:t>These include aubergines, tomatoes, courgettes, marrow, peppers, pumpkin, squash, avocado, cucumber</a:t>
                      </a:r>
                    </a:p>
                  </a:txBody>
                  <a:tcPr/>
                </a:tc>
                <a:tc>
                  <a:txBody>
                    <a:bodyPr/>
                    <a:lstStyle/>
                    <a:p>
                      <a:endParaRPr lang="en-GB" sz="1000" dirty="0">
                        <a:solidFill>
                          <a:schemeClr val="tx1"/>
                        </a:solidFill>
                        <a:latin typeface="+mn-lt"/>
                      </a:endParaRPr>
                    </a:p>
                  </a:txBody>
                  <a:tcPr/>
                </a:tc>
                <a:extLst>
                  <a:ext uri="{0D108BD9-81ED-4DB2-BD59-A6C34878D82A}">
                    <a16:rowId xmlns:a16="http://schemas.microsoft.com/office/drawing/2014/main" val="1691116315"/>
                  </a:ext>
                </a:extLst>
              </a:tr>
            </a:tbl>
          </a:graphicData>
        </a:graphic>
      </p:graphicFrame>
      <p:sp>
        <p:nvSpPr>
          <p:cNvPr id="35" name="TextBox 34">
            <a:extLst>
              <a:ext uri="{FF2B5EF4-FFF2-40B4-BE49-F238E27FC236}">
                <a16:creationId xmlns:a16="http://schemas.microsoft.com/office/drawing/2014/main" id="{8B428EE8-2691-4457-A11A-B5AA5045A97D}"/>
              </a:ext>
            </a:extLst>
          </p:cNvPr>
          <p:cNvSpPr txBox="1"/>
          <p:nvPr/>
        </p:nvSpPr>
        <p:spPr>
          <a:xfrm>
            <a:off x="3879137" y="143205"/>
            <a:ext cx="4331413" cy="553998"/>
          </a:xfrm>
          <a:prstGeom prst="rect">
            <a:avLst/>
          </a:prstGeom>
          <a:noFill/>
          <a:ln>
            <a:solidFill>
              <a:schemeClr val="tx1"/>
            </a:solidFill>
          </a:ln>
        </p:spPr>
        <p:txBody>
          <a:bodyPr wrap="square" rtlCol="0">
            <a:spAutoFit/>
          </a:bodyPr>
          <a:lstStyle/>
          <a:p>
            <a:r>
              <a:rPr lang="en-GB" sz="1000" b="1" dirty="0"/>
              <a:t>Organically produced</a:t>
            </a:r>
            <a:endParaRPr lang="en-GB" sz="1000" dirty="0"/>
          </a:p>
          <a:p>
            <a:r>
              <a:rPr lang="en-GB" sz="1000" dirty="0"/>
              <a:t>All fruit and vegetables can be organically produced, that is grown using natural fertilizers and pesticide.  They can also be locally sourced. </a:t>
            </a:r>
            <a:r>
              <a:rPr lang="en-US" sz="1000" dirty="0"/>
              <a:t>each plant is eaten. </a:t>
            </a:r>
          </a:p>
        </p:txBody>
      </p:sp>
      <p:sp>
        <p:nvSpPr>
          <p:cNvPr id="36" name="TextBox 35">
            <a:extLst>
              <a:ext uri="{FF2B5EF4-FFF2-40B4-BE49-F238E27FC236}">
                <a16:creationId xmlns:a16="http://schemas.microsoft.com/office/drawing/2014/main" id="{CBF33D57-EDA1-4F10-805D-9813719692E0}"/>
              </a:ext>
            </a:extLst>
          </p:cNvPr>
          <p:cNvSpPr txBox="1"/>
          <p:nvPr/>
        </p:nvSpPr>
        <p:spPr>
          <a:xfrm>
            <a:off x="3892905" y="749089"/>
            <a:ext cx="4331413" cy="707886"/>
          </a:xfrm>
          <a:prstGeom prst="rect">
            <a:avLst/>
          </a:prstGeom>
          <a:noFill/>
          <a:ln>
            <a:solidFill>
              <a:schemeClr val="tx1"/>
            </a:solidFill>
          </a:ln>
        </p:spPr>
        <p:txBody>
          <a:bodyPr wrap="square" rtlCol="0">
            <a:spAutoFit/>
          </a:bodyPr>
          <a:lstStyle/>
          <a:p>
            <a:r>
              <a:rPr lang="en-GB" sz="1000" b="1" dirty="0"/>
              <a:t>Nutrition </a:t>
            </a:r>
            <a:endParaRPr lang="en-GB" sz="1000" dirty="0"/>
          </a:p>
          <a:p>
            <a:r>
              <a:rPr lang="en-GB" sz="1000" dirty="0"/>
              <a:t>Fruits and vegetables contain Carbohydrates in the form of starch and sugars in fruits. Vitamins A, C &amp; D. Minerals and dietary fibre which is mainly found in the skins of fruit and vegetables. </a:t>
            </a:r>
            <a:endParaRPr lang="en-US" sz="1000" dirty="0"/>
          </a:p>
        </p:txBody>
      </p:sp>
      <p:sp>
        <p:nvSpPr>
          <p:cNvPr id="37" name="TextBox 36">
            <a:extLst>
              <a:ext uri="{FF2B5EF4-FFF2-40B4-BE49-F238E27FC236}">
                <a16:creationId xmlns:a16="http://schemas.microsoft.com/office/drawing/2014/main" id="{3769C95F-F5CC-49F5-9656-19D6C990A92C}"/>
              </a:ext>
            </a:extLst>
          </p:cNvPr>
          <p:cNvSpPr txBox="1"/>
          <p:nvPr/>
        </p:nvSpPr>
        <p:spPr>
          <a:xfrm>
            <a:off x="3892905" y="1475385"/>
            <a:ext cx="4317645" cy="553998"/>
          </a:xfrm>
          <a:prstGeom prst="rect">
            <a:avLst/>
          </a:prstGeom>
          <a:noFill/>
          <a:ln>
            <a:solidFill>
              <a:schemeClr val="tx1"/>
            </a:solidFill>
          </a:ln>
        </p:spPr>
        <p:txBody>
          <a:bodyPr wrap="square" rtlCol="0">
            <a:spAutoFit/>
          </a:bodyPr>
          <a:lstStyle/>
          <a:p>
            <a:r>
              <a:rPr lang="en-US" sz="1000" b="1" dirty="0"/>
              <a:t>Buying fruit and vegetables</a:t>
            </a:r>
          </a:p>
          <a:p>
            <a:r>
              <a:rPr lang="en-US" sz="1000" dirty="0"/>
              <a:t>Always choose fruit and vegetables that are ‘fresh’ looking with a good colour, no blemishes, bruises, wilting or damage. </a:t>
            </a:r>
          </a:p>
        </p:txBody>
      </p:sp>
      <p:sp>
        <p:nvSpPr>
          <p:cNvPr id="38" name="TextBox 37">
            <a:extLst>
              <a:ext uri="{FF2B5EF4-FFF2-40B4-BE49-F238E27FC236}">
                <a16:creationId xmlns:a16="http://schemas.microsoft.com/office/drawing/2014/main" id="{57FBEEEF-ACD0-4C5C-AFE8-47DBFB9B96D4}"/>
              </a:ext>
            </a:extLst>
          </p:cNvPr>
          <p:cNvSpPr txBox="1"/>
          <p:nvPr/>
        </p:nvSpPr>
        <p:spPr>
          <a:xfrm>
            <a:off x="3892905" y="2091700"/>
            <a:ext cx="4317645" cy="861774"/>
          </a:xfrm>
          <a:prstGeom prst="rect">
            <a:avLst/>
          </a:prstGeom>
          <a:noFill/>
          <a:ln>
            <a:solidFill>
              <a:schemeClr val="tx1"/>
            </a:solidFill>
          </a:ln>
        </p:spPr>
        <p:txBody>
          <a:bodyPr wrap="square" rtlCol="0">
            <a:spAutoFit/>
          </a:bodyPr>
          <a:lstStyle/>
          <a:p>
            <a:r>
              <a:rPr lang="en-US" sz="1000" b="1" dirty="0"/>
              <a:t>Storing fruit and vegetables</a:t>
            </a:r>
          </a:p>
          <a:p>
            <a:r>
              <a:rPr lang="en-US" sz="1000" dirty="0"/>
              <a:t>Fresh fruit and vegetables quickly spoil and decay. Store in cool dark spaces. Rinse fruit and vegetables before use. Do not soak. Peel thinly to preserve nutrients found just under skins. Do not prepare green, leafy vegetables too far in advance as they loose vital nutrients</a:t>
            </a:r>
          </a:p>
        </p:txBody>
      </p:sp>
      <p:sp>
        <p:nvSpPr>
          <p:cNvPr id="39" name="TextBox 38">
            <a:extLst>
              <a:ext uri="{FF2B5EF4-FFF2-40B4-BE49-F238E27FC236}">
                <a16:creationId xmlns:a16="http://schemas.microsoft.com/office/drawing/2014/main" id="{B692E867-EF1E-401B-8CCD-1D7F1FA955A8}"/>
              </a:ext>
            </a:extLst>
          </p:cNvPr>
          <p:cNvSpPr txBox="1"/>
          <p:nvPr/>
        </p:nvSpPr>
        <p:spPr>
          <a:xfrm>
            <a:off x="3908368" y="3005360"/>
            <a:ext cx="2042438" cy="861774"/>
          </a:xfrm>
          <a:prstGeom prst="rect">
            <a:avLst/>
          </a:prstGeom>
          <a:noFill/>
          <a:ln>
            <a:solidFill>
              <a:schemeClr val="tx1"/>
            </a:solidFill>
          </a:ln>
        </p:spPr>
        <p:txBody>
          <a:bodyPr wrap="square" rtlCol="0">
            <a:spAutoFit/>
          </a:bodyPr>
          <a:lstStyle/>
          <a:p>
            <a:r>
              <a:rPr lang="en-US" sz="1000" b="1" dirty="0"/>
              <a:t>Uses of fruit and vegetables</a:t>
            </a:r>
          </a:p>
          <a:p>
            <a:r>
              <a:rPr lang="en-US" sz="1000" dirty="0"/>
              <a:t>Fresh fruit and vegetables can be dried, canned and bottled. Be frozen, MAP-bags of salad leaves and fruit and UHT cartons of juice</a:t>
            </a:r>
          </a:p>
        </p:txBody>
      </p:sp>
      <p:sp>
        <p:nvSpPr>
          <p:cNvPr id="40" name="TextBox 39">
            <a:extLst>
              <a:ext uri="{FF2B5EF4-FFF2-40B4-BE49-F238E27FC236}">
                <a16:creationId xmlns:a16="http://schemas.microsoft.com/office/drawing/2014/main" id="{8357D579-3149-42A4-8998-458C52693186}"/>
              </a:ext>
            </a:extLst>
          </p:cNvPr>
          <p:cNvSpPr txBox="1"/>
          <p:nvPr/>
        </p:nvSpPr>
        <p:spPr>
          <a:xfrm>
            <a:off x="6010121" y="3003630"/>
            <a:ext cx="2186661" cy="861774"/>
          </a:xfrm>
          <a:prstGeom prst="rect">
            <a:avLst/>
          </a:prstGeom>
          <a:noFill/>
          <a:ln>
            <a:solidFill>
              <a:schemeClr val="tx1"/>
            </a:solidFill>
          </a:ln>
        </p:spPr>
        <p:txBody>
          <a:bodyPr wrap="square" rtlCol="0">
            <a:spAutoFit/>
          </a:bodyPr>
          <a:lstStyle/>
          <a:p>
            <a:r>
              <a:rPr lang="en-US" sz="1000" b="1" dirty="0"/>
              <a:t>Cooking fruit and vegetables</a:t>
            </a:r>
          </a:p>
          <a:p>
            <a:r>
              <a:rPr lang="en-US" sz="1000" dirty="0"/>
              <a:t>They are cooked to: soften textures to make them easier to eat. Improve the flavours. Makes them more digestible, reduces bulk </a:t>
            </a:r>
          </a:p>
        </p:txBody>
      </p:sp>
      <p:pic>
        <p:nvPicPr>
          <p:cNvPr id="41" name="Picture 40">
            <a:extLst>
              <a:ext uri="{FF2B5EF4-FFF2-40B4-BE49-F238E27FC236}">
                <a16:creationId xmlns:a16="http://schemas.microsoft.com/office/drawing/2014/main" id="{858AE7CD-0C73-4D71-A335-53824BA9A25C}"/>
              </a:ext>
            </a:extLst>
          </p:cNvPr>
          <p:cNvPicPr/>
          <p:nvPr/>
        </p:nvPicPr>
        <p:blipFill rotWithShape="1">
          <a:blip r:embed="rId11">
            <a:extLst>
              <a:ext uri="{28A0092B-C50C-407E-A947-70E740481C1C}">
                <a14:useLocalDpi xmlns:a14="http://schemas.microsoft.com/office/drawing/2010/main" val="0"/>
              </a:ext>
            </a:extLst>
          </a:blip>
          <a:srcRect l="13094" t="20926" r="56965" b="50483"/>
          <a:stretch/>
        </p:blipFill>
        <p:spPr bwMode="auto">
          <a:xfrm>
            <a:off x="3816662" y="3919020"/>
            <a:ext cx="2134144" cy="1281630"/>
          </a:xfrm>
          <a:prstGeom prst="rect">
            <a:avLst/>
          </a:prstGeom>
          <a:ln>
            <a:noFill/>
          </a:ln>
          <a:extLst>
            <a:ext uri="{53640926-AAD7-44D8-BBD7-CCE9431645EC}">
              <a14:shadowObscured xmlns:a14="http://schemas.microsoft.com/office/drawing/2010/main"/>
            </a:ext>
          </a:extLst>
        </p:spPr>
      </p:pic>
      <p:pic>
        <p:nvPicPr>
          <p:cNvPr id="42" name="Picture 41">
            <a:extLst>
              <a:ext uri="{FF2B5EF4-FFF2-40B4-BE49-F238E27FC236}">
                <a16:creationId xmlns:a16="http://schemas.microsoft.com/office/drawing/2014/main" id="{BA41D66C-042D-4F8D-853E-A59AC3184B40}"/>
              </a:ext>
            </a:extLst>
          </p:cNvPr>
          <p:cNvPicPr/>
          <p:nvPr/>
        </p:nvPicPr>
        <p:blipFill rotWithShape="1">
          <a:blip r:embed="rId11">
            <a:extLst>
              <a:ext uri="{28A0092B-C50C-407E-A947-70E740481C1C}">
                <a14:useLocalDpi xmlns:a14="http://schemas.microsoft.com/office/drawing/2010/main" val="0"/>
              </a:ext>
            </a:extLst>
          </a:blip>
          <a:srcRect l="13094" t="49390" r="56935" b="10668"/>
          <a:stretch/>
        </p:blipFill>
        <p:spPr bwMode="auto">
          <a:xfrm>
            <a:off x="3816662" y="5233033"/>
            <a:ext cx="2066914" cy="1481762"/>
          </a:xfrm>
          <a:prstGeom prst="rect">
            <a:avLst/>
          </a:prstGeom>
          <a:ln>
            <a:noFill/>
          </a:ln>
          <a:extLst>
            <a:ext uri="{53640926-AAD7-44D8-BBD7-CCE9431645EC}">
              <a14:shadowObscured xmlns:a14="http://schemas.microsoft.com/office/drawing/2010/main"/>
            </a:ext>
          </a:extLst>
        </p:spPr>
      </p:pic>
      <p:pic>
        <p:nvPicPr>
          <p:cNvPr id="43" name="Picture 42">
            <a:extLst>
              <a:ext uri="{FF2B5EF4-FFF2-40B4-BE49-F238E27FC236}">
                <a16:creationId xmlns:a16="http://schemas.microsoft.com/office/drawing/2014/main" id="{C3D9C1C4-40A8-43B1-9480-B377FFF61100}"/>
              </a:ext>
            </a:extLst>
          </p:cNvPr>
          <p:cNvPicPr/>
          <p:nvPr/>
        </p:nvPicPr>
        <p:blipFill rotWithShape="1">
          <a:blip r:embed="rId12">
            <a:extLst>
              <a:ext uri="{28A0092B-C50C-407E-A947-70E740481C1C}">
                <a14:useLocalDpi xmlns:a14="http://schemas.microsoft.com/office/drawing/2010/main" val="0"/>
              </a:ext>
            </a:extLst>
          </a:blip>
          <a:srcRect l="10646" t="39980" r="56320" b="10481"/>
          <a:stretch/>
        </p:blipFill>
        <p:spPr bwMode="auto">
          <a:xfrm>
            <a:off x="6052977" y="3902655"/>
            <a:ext cx="2186661" cy="1587659"/>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ADCA9583-6A23-471A-90E8-9C7722B52C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44843" y="5527565"/>
            <a:ext cx="2186662" cy="1229997"/>
          </a:xfrm>
          <a:prstGeom prst="rect">
            <a:avLst/>
          </a:prstGeom>
        </p:spPr>
      </p:pic>
      <p:pic>
        <p:nvPicPr>
          <p:cNvPr id="44" name="Picture 43" descr="root_vegetable_289x192_final[1]">
            <a:extLst>
              <a:ext uri="{FF2B5EF4-FFF2-40B4-BE49-F238E27FC236}">
                <a16:creationId xmlns:a16="http://schemas.microsoft.com/office/drawing/2014/main" id="{2589085A-D730-4DF6-BEA8-788EA47FCCF1}"/>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11372850" y="183065"/>
            <a:ext cx="679084" cy="445586"/>
          </a:xfrm>
          <a:prstGeom prst="rect">
            <a:avLst/>
          </a:prstGeom>
          <a:noFill/>
          <a:ln>
            <a:noFill/>
          </a:ln>
          <a:effectLst/>
        </p:spPr>
      </p:pic>
      <p:pic>
        <p:nvPicPr>
          <p:cNvPr id="45" name="Picture 44" descr="kumara[1]">
            <a:extLst>
              <a:ext uri="{FF2B5EF4-FFF2-40B4-BE49-F238E27FC236}">
                <a16:creationId xmlns:a16="http://schemas.microsoft.com/office/drawing/2014/main" id="{F22A6532-96D5-4910-8DD4-84197A882036}"/>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72850" y="765234"/>
            <a:ext cx="679084" cy="347469"/>
          </a:xfrm>
          <a:prstGeom prst="rect">
            <a:avLst/>
          </a:prstGeom>
          <a:noFill/>
          <a:ln>
            <a:noFill/>
          </a:ln>
          <a:effectLst/>
        </p:spPr>
      </p:pic>
      <p:pic>
        <p:nvPicPr>
          <p:cNvPr id="46" name="Picture 45" descr="Bulb-Vegetables-640x320[1]">
            <a:extLst>
              <a:ext uri="{FF2B5EF4-FFF2-40B4-BE49-F238E27FC236}">
                <a16:creationId xmlns:a16="http://schemas.microsoft.com/office/drawing/2014/main" id="{60462E49-3C61-4A14-887A-94AAF84DD1F3}"/>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367768" y="1229242"/>
            <a:ext cx="679084" cy="347469"/>
          </a:xfrm>
          <a:prstGeom prst="rect">
            <a:avLst/>
          </a:prstGeom>
          <a:noFill/>
          <a:ln>
            <a:noFill/>
          </a:ln>
          <a:effectLst/>
        </p:spPr>
      </p:pic>
      <p:pic>
        <p:nvPicPr>
          <p:cNvPr id="47" name="Picture 46" descr="Flower[1]">
            <a:extLst>
              <a:ext uri="{FF2B5EF4-FFF2-40B4-BE49-F238E27FC236}">
                <a16:creationId xmlns:a16="http://schemas.microsoft.com/office/drawing/2014/main" id="{FEDF6FFA-A8BE-46AF-B792-BFEBFFD1310B}"/>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456206" y="1752384"/>
            <a:ext cx="590646" cy="510870"/>
          </a:xfrm>
          <a:prstGeom prst="rect">
            <a:avLst/>
          </a:prstGeom>
          <a:noFill/>
          <a:ln>
            <a:noFill/>
          </a:ln>
          <a:effectLst/>
        </p:spPr>
      </p:pic>
      <p:pic>
        <p:nvPicPr>
          <p:cNvPr id="48" name="Picture 47" descr="seaweed[1]">
            <a:extLst>
              <a:ext uri="{FF2B5EF4-FFF2-40B4-BE49-F238E27FC236}">
                <a16:creationId xmlns:a16="http://schemas.microsoft.com/office/drawing/2014/main" id="{EAD32C32-128E-4BED-8711-276FD8598333}"/>
              </a:ext>
            </a:extLs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419780" y="2507313"/>
            <a:ext cx="590646" cy="347470"/>
          </a:xfrm>
          <a:prstGeom prst="rect">
            <a:avLst/>
          </a:prstGeom>
          <a:noFill/>
          <a:ln>
            <a:noFill/>
          </a:ln>
          <a:effectLst/>
        </p:spPr>
      </p:pic>
      <p:pic>
        <p:nvPicPr>
          <p:cNvPr id="49" name="Picture 48" descr="asparagus[1]">
            <a:extLst>
              <a:ext uri="{FF2B5EF4-FFF2-40B4-BE49-F238E27FC236}">
                <a16:creationId xmlns:a16="http://schemas.microsoft.com/office/drawing/2014/main" id="{9A1B3BD2-AF5E-4CE0-9DD9-E3AFF5ED3E3B}"/>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327790" y="2892087"/>
            <a:ext cx="759040" cy="786262"/>
          </a:xfrm>
          <a:prstGeom prst="rect">
            <a:avLst/>
          </a:prstGeom>
          <a:noFill/>
          <a:ln>
            <a:noFill/>
          </a:ln>
          <a:effectLst/>
        </p:spPr>
      </p:pic>
      <p:pic>
        <p:nvPicPr>
          <p:cNvPr id="50" name="Picture 49" descr="PART1[1]">
            <a:extLst>
              <a:ext uri="{FF2B5EF4-FFF2-40B4-BE49-F238E27FC236}">
                <a16:creationId xmlns:a16="http://schemas.microsoft.com/office/drawing/2014/main" id="{B68101B6-1DBD-4D20-BA4B-BD30AA973766}"/>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327790" y="3867134"/>
            <a:ext cx="759040" cy="549960"/>
          </a:xfrm>
          <a:prstGeom prst="rect">
            <a:avLst/>
          </a:prstGeom>
          <a:noFill/>
          <a:ln>
            <a:noFill/>
          </a:ln>
          <a:effectLst/>
        </p:spPr>
      </p:pic>
      <p:pic>
        <p:nvPicPr>
          <p:cNvPr id="51" name="Picture 50" descr="fotolia_22201526[1]">
            <a:extLst>
              <a:ext uri="{FF2B5EF4-FFF2-40B4-BE49-F238E27FC236}">
                <a16:creationId xmlns:a16="http://schemas.microsoft.com/office/drawing/2014/main" id="{51E0DA8F-9CA2-46F1-A281-51E356375655}"/>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384367" y="4638656"/>
            <a:ext cx="702463" cy="685819"/>
          </a:xfrm>
          <a:prstGeom prst="rect">
            <a:avLst/>
          </a:prstGeom>
          <a:noFill/>
          <a:ln>
            <a:noFill/>
          </a:ln>
          <a:effectLst/>
        </p:spPr>
      </p:pic>
      <p:pic>
        <p:nvPicPr>
          <p:cNvPr id="52" name="Picture 51" descr="2704658-Fresh-vegetables-leaves-on-white-background--Stock-Photo[1]">
            <a:extLst>
              <a:ext uri="{FF2B5EF4-FFF2-40B4-BE49-F238E27FC236}">
                <a16:creationId xmlns:a16="http://schemas.microsoft.com/office/drawing/2014/main" id="{D790AFF8-7E12-425E-A1A7-4B222DAFEF04}"/>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307962" y="5452252"/>
            <a:ext cx="702463" cy="489534"/>
          </a:xfrm>
          <a:prstGeom prst="rect">
            <a:avLst/>
          </a:prstGeom>
          <a:noFill/>
          <a:ln>
            <a:noFill/>
          </a:ln>
          <a:effectLst/>
        </p:spPr>
      </p:pic>
      <p:pic>
        <p:nvPicPr>
          <p:cNvPr id="53" name="Picture 52" descr="stock-photo-delicious-and-colorful-fresh-vegetables-peppers-eggplant-pattypan-squash-scallopini-courgette-18612316[1]">
            <a:extLst>
              <a:ext uri="{FF2B5EF4-FFF2-40B4-BE49-F238E27FC236}">
                <a16:creationId xmlns:a16="http://schemas.microsoft.com/office/drawing/2014/main" id="{0F17BE4E-6CF3-446A-BA0E-2DC7CD99EE4A}"/>
              </a:ext>
            </a:extLst>
          </p:cNvPr>
          <p:cNvPicPr/>
          <p:nvPr/>
        </p:nvPicPr>
        <p:blipFill>
          <a:blip r:embed="rId23" cstate="print">
            <a:extLst>
              <a:ext uri="{28A0092B-C50C-407E-A947-70E740481C1C}">
                <a14:useLocalDpi xmlns:a14="http://schemas.microsoft.com/office/drawing/2010/main" val="0"/>
              </a:ext>
            </a:extLst>
          </a:blip>
          <a:srcRect b="10898"/>
          <a:stretch>
            <a:fillRect/>
          </a:stretch>
        </p:blipFill>
        <p:spPr bwMode="auto">
          <a:xfrm>
            <a:off x="11317137" y="6092765"/>
            <a:ext cx="722364" cy="492899"/>
          </a:xfrm>
          <a:prstGeom prst="rect">
            <a:avLst/>
          </a:prstGeom>
          <a:noFill/>
          <a:ln>
            <a:noFill/>
          </a:ln>
          <a:effectLst/>
        </p:spPr>
      </p:pic>
    </p:spTree>
    <p:extLst>
      <p:ext uri="{BB962C8B-B14F-4D97-AF65-F5344CB8AC3E}">
        <p14:creationId xmlns:p14="http://schemas.microsoft.com/office/powerpoint/2010/main" val="64038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7">
            <a:extLst>
              <a:ext uri="{FF2B5EF4-FFF2-40B4-BE49-F238E27FC236}">
                <a16:creationId xmlns:a16="http://schemas.microsoft.com/office/drawing/2014/main" id="{D85FD05E-D7E5-4FCA-934C-C3B64F4F0C69}"/>
              </a:ext>
            </a:extLst>
          </p:cNvPr>
          <p:cNvSpPr txBox="1">
            <a:spLocks noChangeArrowheads="1"/>
          </p:cNvSpPr>
          <p:nvPr/>
        </p:nvSpPr>
        <p:spPr bwMode="auto">
          <a:xfrm>
            <a:off x="260667" y="114300"/>
            <a:ext cx="3578225" cy="181610"/>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61595">
              <a:spcBef>
                <a:spcPts val="35"/>
              </a:spcBef>
              <a:spcAft>
                <a:spcPts val="0"/>
              </a:spcAft>
            </a:pPr>
            <a:r>
              <a:rPr lang="en-US" sz="1000" b="1" dirty="0">
                <a:effectLst/>
                <a:latin typeface="Tahoma" panose="020B0604030504040204" pitchFamily="34" charset="0"/>
                <a:ea typeface="Tahoma" panose="020B0604030504040204" pitchFamily="34" charset="0"/>
              </a:rPr>
              <a:t>Topic: Commodities - Meat, Poultry, Fish &amp; Eggs</a:t>
            </a:r>
            <a:endParaRPr lang="en-GB" sz="1100" dirty="0">
              <a:effectLst/>
              <a:latin typeface="Tahoma" panose="020B0604030504040204" pitchFamily="34" charset="0"/>
              <a:ea typeface="Tahoma" panose="020B0604030504040204" pitchFamily="34" charset="0"/>
            </a:endParaRPr>
          </a:p>
        </p:txBody>
      </p:sp>
      <p:sp>
        <p:nvSpPr>
          <p:cNvPr id="5" name="Text Box 188">
            <a:extLst>
              <a:ext uri="{FF2B5EF4-FFF2-40B4-BE49-F238E27FC236}">
                <a16:creationId xmlns:a16="http://schemas.microsoft.com/office/drawing/2014/main" id="{6F9FD711-A565-49A0-B72C-5504E0D387A1}"/>
              </a:ext>
            </a:extLst>
          </p:cNvPr>
          <p:cNvSpPr txBox="1">
            <a:spLocks noChangeArrowheads="1"/>
          </p:cNvSpPr>
          <p:nvPr/>
        </p:nvSpPr>
        <p:spPr bwMode="auto">
          <a:xfrm>
            <a:off x="260667" y="407352"/>
            <a:ext cx="9867416" cy="651428"/>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84455">
              <a:spcBef>
                <a:spcPts val="140"/>
              </a:spcBef>
              <a:spcAft>
                <a:spcPts val="0"/>
              </a:spcAft>
            </a:pPr>
            <a:r>
              <a:rPr lang="en-US" sz="850" b="1" u="sng" dirty="0">
                <a:effectLst/>
                <a:latin typeface="Tahoma" panose="020B0604030504040204" pitchFamily="34" charset="0"/>
                <a:ea typeface="Tahoma" panose="020B0604030504040204" pitchFamily="34" charset="0"/>
              </a:rPr>
              <a:t>MEAT</a:t>
            </a:r>
            <a:endParaRPr lang="en-GB" sz="1100" dirty="0">
              <a:effectLst/>
              <a:latin typeface="Tahoma" panose="020B0604030504040204" pitchFamily="34" charset="0"/>
              <a:ea typeface="Tahoma" panose="020B0604030504040204" pitchFamily="34" charset="0"/>
            </a:endParaRPr>
          </a:p>
          <a:p>
            <a:pPr marL="84455" marR="111125">
              <a:lnSpc>
                <a:spcPct val="81000"/>
              </a:lnSpc>
              <a:spcBef>
                <a:spcPts val="760"/>
              </a:spcBef>
              <a:spcAft>
                <a:spcPts val="0"/>
              </a:spcAft>
            </a:pPr>
            <a:r>
              <a:rPr lang="en-US" sz="1000" dirty="0">
                <a:effectLst/>
                <a:latin typeface="Tahoma" panose="020B0604030504040204" pitchFamily="34" charset="0"/>
                <a:ea typeface="Tahoma" panose="020B0604030504040204" pitchFamily="34" charset="0"/>
              </a:rPr>
              <a:t>Meat is an important food </a:t>
            </a:r>
            <a:r>
              <a:rPr lang="en-US" sz="1000" spc="-15" dirty="0">
                <a:effectLst/>
                <a:latin typeface="Tahoma" panose="020B0604030504040204" pitchFamily="34" charset="0"/>
                <a:ea typeface="Tahoma" panose="020B0604030504040204" pitchFamily="34" charset="0"/>
              </a:rPr>
              <a:t>commodity</a:t>
            </a:r>
            <a:r>
              <a:rPr lang="en-US" sz="1000" spc="260" dirty="0">
                <a:effectLst/>
                <a:latin typeface="Tahoma" panose="020B0604030504040204" pitchFamily="34" charset="0"/>
                <a:ea typeface="Tahoma" panose="020B0604030504040204" pitchFamily="34" charset="0"/>
              </a:rPr>
              <a:t> </a:t>
            </a:r>
            <a:r>
              <a:rPr lang="en-US" sz="1000" dirty="0">
                <a:effectLst/>
                <a:latin typeface="Tahoma" panose="020B0604030504040204" pitchFamily="34" charset="0"/>
                <a:ea typeface="Tahoma" panose="020B0604030504040204" pitchFamily="34" charset="0"/>
              </a:rPr>
              <a:t>which provides nutrients essential for health.</a:t>
            </a:r>
            <a:endParaRPr lang="en-GB" sz="1000" dirty="0">
              <a:effectLst/>
              <a:latin typeface="Tahoma" panose="020B0604030504040204" pitchFamily="34" charset="0"/>
              <a:ea typeface="Tahoma" panose="020B0604030504040204" pitchFamily="34" charset="0"/>
            </a:endParaRPr>
          </a:p>
          <a:p>
            <a:pPr marL="84455" marR="111125">
              <a:lnSpc>
                <a:spcPct val="82000"/>
              </a:lnSpc>
              <a:spcBef>
                <a:spcPts val="795"/>
              </a:spcBef>
              <a:spcAft>
                <a:spcPts val="0"/>
              </a:spcAft>
            </a:pPr>
            <a:r>
              <a:rPr lang="en-US" sz="1000" dirty="0">
                <a:latin typeface="Tahoma" panose="020B0604030504040204" pitchFamily="34" charset="0"/>
                <a:ea typeface="Tahoma" panose="020B0604030504040204" pitchFamily="34" charset="0"/>
              </a:rPr>
              <a:t>It is t</a:t>
            </a:r>
            <a:r>
              <a:rPr lang="en-US" sz="1000" dirty="0">
                <a:effectLst/>
                <a:latin typeface="Tahoma" panose="020B0604030504040204" pitchFamily="34" charset="0"/>
                <a:ea typeface="Tahoma" panose="020B0604030504040204" pitchFamily="34" charset="0"/>
              </a:rPr>
              <a:t>he muscle tissues of dead animals and birds are classified as meat and poultry, whereas the edible internal organs are called Offal. Game refers to wild animals</a:t>
            </a:r>
            <a:endParaRPr lang="en-GB" sz="1000" dirty="0">
              <a:effectLst/>
              <a:latin typeface="Tahoma" panose="020B0604030504040204" pitchFamily="34" charset="0"/>
              <a:ea typeface="Tahoma" panose="020B0604030504040204" pitchFamily="34" charset="0"/>
            </a:endParaRPr>
          </a:p>
        </p:txBody>
      </p:sp>
      <p:sp>
        <p:nvSpPr>
          <p:cNvPr id="7" name="Text Box 194">
            <a:extLst>
              <a:ext uri="{FF2B5EF4-FFF2-40B4-BE49-F238E27FC236}">
                <a16:creationId xmlns:a16="http://schemas.microsoft.com/office/drawing/2014/main" id="{1C3A7202-BDC0-49A3-B714-88BD782E2659}"/>
              </a:ext>
            </a:extLst>
          </p:cNvPr>
          <p:cNvSpPr txBox="1">
            <a:spLocks noChangeArrowheads="1"/>
          </p:cNvSpPr>
          <p:nvPr/>
        </p:nvSpPr>
        <p:spPr bwMode="auto">
          <a:xfrm>
            <a:off x="260667" y="1170222"/>
            <a:ext cx="2453958" cy="220676"/>
          </a:xfrm>
          <a:prstGeom prst="rect">
            <a:avLst/>
          </a:prstGeom>
          <a:noFill/>
          <a:ln w="12192">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120650" marR="518795">
              <a:lnSpc>
                <a:spcPct val="107000"/>
              </a:lnSpc>
              <a:spcBef>
                <a:spcPts val="340"/>
              </a:spcBef>
              <a:spcAft>
                <a:spcPts val="800"/>
              </a:spcAft>
            </a:pPr>
            <a:r>
              <a:rPr lang="en-GB" sz="1000" b="1" u="sng" dirty="0">
                <a:effectLst/>
                <a:latin typeface="Calibri" panose="020F0502020204030204" pitchFamily="34" charset="0"/>
                <a:ea typeface="Times New Roman" panose="02020603050405020304" pitchFamily="18" charset="0"/>
                <a:cs typeface="Times New Roman" panose="02020603050405020304" pitchFamily="18" charset="0"/>
              </a:rPr>
              <a:t>Sources of meat</a:t>
            </a:r>
            <a:r>
              <a:rPr lang="en-GB" sz="10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000" b="1" u="sng" dirty="0">
                <a:effectLst/>
                <a:latin typeface="Calibri" panose="020F0502020204030204" pitchFamily="34" charset="0"/>
                <a:ea typeface="Times New Roman" panose="02020603050405020304" pitchFamily="18" charset="0"/>
                <a:cs typeface="Times New Roman" panose="02020603050405020304" pitchFamily="18" charset="0"/>
              </a:rPr>
              <a:t>in</a:t>
            </a:r>
            <a:r>
              <a:rPr lang="en-GB" sz="1000" b="1" u="sng" spc="-16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000" b="1" u="sng" dirty="0">
                <a:effectLst/>
                <a:latin typeface="Calibri" panose="020F0502020204030204" pitchFamily="34" charset="0"/>
                <a:ea typeface="Times New Roman" panose="02020603050405020304" pitchFamily="18" charset="0"/>
                <a:cs typeface="Times New Roman" panose="02020603050405020304" pitchFamily="18" charset="0"/>
              </a:rPr>
              <a:t>the</a:t>
            </a:r>
            <a:r>
              <a:rPr lang="en-GB" sz="1000" b="1" u="sng" spc="-165"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000" b="1" u="sng" dirty="0">
                <a:effectLst/>
                <a:latin typeface="Calibri" panose="020F0502020204030204" pitchFamily="34" charset="0"/>
                <a:ea typeface="Times New Roman" panose="02020603050405020304" pitchFamily="18" charset="0"/>
                <a:cs typeface="Times New Roman" panose="02020603050405020304" pitchFamily="18" charset="0"/>
              </a:rPr>
              <a:t>UK</a:t>
            </a:r>
            <a:r>
              <a:rPr lang="en-GB" sz="1000" b="1" u="sng" spc="-15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000" b="1" u="sng" dirty="0">
                <a:effectLst/>
                <a:latin typeface="Calibri" panose="020F0502020204030204" pitchFamily="34" charset="0"/>
                <a:ea typeface="Times New Roman" panose="02020603050405020304" pitchFamily="18" charset="0"/>
                <a:cs typeface="Times New Roman" panose="02020603050405020304" pitchFamily="18" charset="0"/>
              </a:rPr>
              <a:t>include:</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76EDF0C4-F36C-4585-B9A6-1F1021EE007C}"/>
              </a:ext>
            </a:extLst>
          </p:cNvPr>
          <p:cNvGraphicFramePr>
            <a:graphicFrameLocks noGrp="1"/>
          </p:cNvGraphicFramePr>
          <p:nvPr>
            <p:extLst/>
          </p:nvPr>
        </p:nvGraphicFramePr>
        <p:xfrm>
          <a:off x="260667" y="4596157"/>
          <a:ext cx="11693208" cy="2102404"/>
        </p:xfrm>
        <a:graphic>
          <a:graphicData uri="http://schemas.openxmlformats.org/drawingml/2006/table">
            <a:tbl>
              <a:tblPr firstRow="1" firstCol="1" lastRow="1" lastCol="1" bandRow="1" bandCol="1">
                <a:tableStyleId>{D7AC3CCA-C797-4891-BE02-D94E43425B78}</a:tableStyleId>
              </a:tblPr>
              <a:tblGrid>
                <a:gridCol w="701358">
                  <a:extLst>
                    <a:ext uri="{9D8B030D-6E8A-4147-A177-3AD203B41FA5}">
                      <a16:colId xmlns:a16="http://schemas.microsoft.com/office/drawing/2014/main" val="4249967675"/>
                    </a:ext>
                  </a:extLst>
                </a:gridCol>
                <a:gridCol w="571500">
                  <a:extLst>
                    <a:ext uri="{9D8B030D-6E8A-4147-A177-3AD203B41FA5}">
                      <a16:colId xmlns:a16="http://schemas.microsoft.com/office/drawing/2014/main" val="454933755"/>
                    </a:ext>
                  </a:extLst>
                </a:gridCol>
                <a:gridCol w="10420350">
                  <a:extLst>
                    <a:ext uri="{9D8B030D-6E8A-4147-A177-3AD203B41FA5}">
                      <a16:colId xmlns:a16="http://schemas.microsoft.com/office/drawing/2014/main" val="2844794291"/>
                    </a:ext>
                  </a:extLst>
                </a:gridCol>
              </a:tblGrid>
              <a:tr h="256693">
                <a:tc>
                  <a:txBody>
                    <a:bodyPr/>
                    <a:lstStyle/>
                    <a:p>
                      <a:pPr marL="92710">
                        <a:spcBef>
                          <a:spcPts val="80"/>
                        </a:spcBef>
                        <a:spcAft>
                          <a:spcPts val="0"/>
                        </a:spcAft>
                      </a:pPr>
                      <a:r>
                        <a:rPr lang="en-US" sz="1000" dirty="0">
                          <a:effectLst/>
                        </a:rPr>
                        <a:t>Horsemeat</a:t>
                      </a:r>
                      <a:endParaRPr lang="en-GB" sz="12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tc>
                  <a:txBody>
                    <a:bodyPr/>
                    <a:lstStyle/>
                    <a:p>
                      <a:pPr marL="92710">
                        <a:spcBef>
                          <a:spcPts val="80"/>
                        </a:spcBef>
                        <a:spcAft>
                          <a:spcPts val="0"/>
                        </a:spcAft>
                      </a:pPr>
                      <a:endParaRPr lang="en-GB"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tc>
                  <a:txBody>
                    <a:bodyPr/>
                    <a:lstStyle/>
                    <a:p>
                      <a:pPr marL="92710" marR="93980">
                        <a:lnSpc>
                          <a:spcPct val="80000"/>
                        </a:lnSpc>
                        <a:spcBef>
                          <a:spcPts val="260"/>
                        </a:spcBef>
                        <a:spcAft>
                          <a:spcPts val="0"/>
                        </a:spcAft>
                      </a:pPr>
                      <a:r>
                        <a:rPr lang="en-US" sz="1000" b="0" dirty="0">
                          <a:effectLst/>
                        </a:rPr>
                        <a:t>Horsemeat </a:t>
                      </a:r>
                      <a:r>
                        <a:rPr lang="en-US" sz="1000" b="0" spc="15" dirty="0">
                          <a:effectLst/>
                        </a:rPr>
                        <a:t>is </a:t>
                      </a:r>
                      <a:r>
                        <a:rPr lang="en-US" sz="1000" b="0" dirty="0">
                          <a:effectLst/>
                        </a:rPr>
                        <a:t>one of the most controversial meats because for many people the killing</a:t>
                      </a:r>
                      <a:r>
                        <a:rPr lang="en-US" sz="1000" b="0" spc="-155" dirty="0">
                          <a:effectLst/>
                        </a:rPr>
                        <a:t> </a:t>
                      </a:r>
                      <a:r>
                        <a:rPr lang="en-US" sz="1000" b="0" dirty="0">
                          <a:effectLst/>
                        </a:rPr>
                        <a:t>of</a:t>
                      </a:r>
                      <a:r>
                        <a:rPr lang="en-US" sz="1000" b="0" spc="-55" dirty="0">
                          <a:effectLst/>
                        </a:rPr>
                        <a:t> </a:t>
                      </a:r>
                      <a:r>
                        <a:rPr lang="en-US" sz="1000" b="0" dirty="0">
                          <a:effectLst/>
                        </a:rPr>
                        <a:t>horses</a:t>
                      </a:r>
                      <a:r>
                        <a:rPr lang="en-US" sz="1000" b="0" spc="-80" dirty="0">
                          <a:effectLst/>
                        </a:rPr>
                        <a:t> </a:t>
                      </a:r>
                      <a:r>
                        <a:rPr lang="en-US" sz="1000" b="0" dirty="0">
                          <a:effectLst/>
                        </a:rPr>
                        <a:t>for</a:t>
                      </a:r>
                      <a:r>
                        <a:rPr lang="en-US" sz="1000" b="0" spc="-70" dirty="0">
                          <a:effectLst/>
                        </a:rPr>
                        <a:t> </a:t>
                      </a:r>
                      <a:r>
                        <a:rPr lang="en-US" sz="1000" b="0" dirty="0">
                          <a:effectLst/>
                        </a:rPr>
                        <a:t>meat</a:t>
                      </a:r>
                      <a:r>
                        <a:rPr lang="en-US" sz="1000" b="0" spc="-110" dirty="0">
                          <a:effectLst/>
                        </a:rPr>
                        <a:t> </a:t>
                      </a:r>
                      <a:r>
                        <a:rPr lang="en-US" sz="1000" b="0" spc="15" dirty="0">
                          <a:effectLst/>
                        </a:rPr>
                        <a:t>is</a:t>
                      </a:r>
                      <a:r>
                        <a:rPr lang="en-US" sz="1000" b="0" spc="-105" dirty="0">
                          <a:effectLst/>
                        </a:rPr>
                        <a:t> </a:t>
                      </a:r>
                      <a:r>
                        <a:rPr lang="en-US" sz="1000" b="0" dirty="0">
                          <a:effectLst/>
                        </a:rPr>
                        <a:t>still</a:t>
                      </a:r>
                      <a:r>
                        <a:rPr lang="en-US" sz="1000" b="0" spc="-150" dirty="0">
                          <a:effectLst/>
                        </a:rPr>
                        <a:t> </a:t>
                      </a:r>
                      <a:r>
                        <a:rPr lang="en-US" sz="1000" b="0" dirty="0">
                          <a:effectLst/>
                        </a:rPr>
                        <a:t>an</a:t>
                      </a:r>
                      <a:r>
                        <a:rPr lang="en-US" sz="1000" b="0" spc="-65" dirty="0">
                          <a:effectLst/>
                        </a:rPr>
                        <a:t> </a:t>
                      </a:r>
                      <a:r>
                        <a:rPr lang="en-US" sz="1000" b="0" dirty="0">
                          <a:effectLst/>
                        </a:rPr>
                        <a:t>emotive</a:t>
                      </a:r>
                      <a:r>
                        <a:rPr lang="en-US" sz="1000" b="0" spc="-130" dirty="0">
                          <a:effectLst/>
                        </a:rPr>
                        <a:t> </a:t>
                      </a:r>
                      <a:r>
                        <a:rPr lang="en-US" sz="1000" b="0" dirty="0">
                          <a:effectLst/>
                        </a:rPr>
                        <a:t>subject.</a:t>
                      </a:r>
                      <a:r>
                        <a:rPr lang="en-US" sz="1000" b="0" spc="-125" dirty="0">
                          <a:effectLst/>
                        </a:rPr>
                        <a:t> </a:t>
                      </a:r>
                      <a:r>
                        <a:rPr lang="en-US" sz="1000" b="0" dirty="0">
                          <a:effectLst/>
                        </a:rPr>
                        <a:t>The</a:t>
                      </a:r>
                      <a:r>
                        <a:rPr lang="en-US" sz="1000" b="0" spc="-55" dirty="0">
                          <a:effectLst/>
                        </a:rPr>
                        <a:t> </a:t>
                      </a:r>
                      <a:r>
                        <a:rPr lang="en-US" sz="1000" b="0" dirty="0">
                          <a:effectLst/>
                        </a:rPr>
                        <a:t>facts</a:t>
                      </a:r>
                      <a:r>
                        <a:rPr lang="en-US" sz="1000" b="0" spc="-100" dirty="0">
                          <a:effectLst/>
                        </a:rPr>
                        <a:t> </a:t>
                      </a:r>
                      <a:r>
                        <a:rPr lang="en-US" sz="1000" b="0" dirty="0">
                          <a:effectLst/>
                        </a:rPr>
                        <a:t>remain</a:t>
                      </a:r>
                      <a:r>
                        <a:rPr lang="en-US" sz="1000" b="0" spc="-140" dirty="0">
                          <a:effectLst/>
                        </a:rPr>
                        <a:t> </a:t>
                      </a:r>
                      <a:r>
                        <a:rPr lang="en-US" sz="1000" b="0" dirty="0">
                          <a:effectLst/>
                        </a:rPr>
                        <a:t>that</a:t>
                      </a:r>
                      <a:r>
                        <a:rPr lang="en-US" sz="1000" b="0" spc="-110" dirty="0">
                          <a:effectLst/>
                        </a:rPr>
                        <a:t> </a:t>
                      </a:r>
                      <a:r>
                        <a:rPr lang="en-US" sz="1000" b="0" spc="15" dirty="0">
                          <a:effectLst/>
                        </a:rPr>
                        <a:t>it</a:t>
                      </a:r>
                      <a:r>
                        <a:rPr lang="en-US" sz="1000" b="0" spc="-110" dirty="0">
                          <a:effectLst/>
                        </a:rPr>
                        <a:t> </a:t>
                      </a:r>
                      <a:r>
                        <a:rPr lang="en-US" sz="1000" b="0" spc="15" dirty="0">
                          <a:effectLst/>
                        </a:rPr>
                        <a:t>is</a:t>
                      </a:r>
                      <a:r>
                        <a:rPr lang="en-US" sz="1000" b="0" spc="-80" dirty="0">
                          <a:effectLst/>
                        </a:rPr>
                        <a:t> </a:t>
                      </a:r>
                      <a:r>
                        <a:rPr lang="en-US" sz="1000" b="0" dirty="0">
                          <a:effectLst/>
                        </a:rPr>
                        <a:t>a</a:t>
                      </a:r>
                      <a:r>
                        <a:rPr lang="en-US" sz="1000" b="0" spc="-80" dirty="0">
                          <a:effectLst/>
                        </a:rPr>
                        <a:t> </a:t>
                      </a:r>
                      <a:r>
                        <a:rPr lang="en-US" sz="1000" b="0" dirty="0">
                          <a:effectLst/>
                        </a:rPr>
                        <a:t>healthy meat choice. </a:t>
                      </a:r>
                      <a:r>
                        <a:rPr lang="en-US" sz="1000" b="0" spc="25" dirty="0">
                          <a:effectLst/>
                        </a:rPr>
                        <a:t>It </a:t>
                      </a:r>
                      <a:r>
                        <a:rPr lang="en-US" sz="1000" b="0" dirty="0">
                          <a:effectLst/>
                        </a:rPr>
                        <a:t>has a lower fat content and more omega-3 than </a:t>
                      </a:r>
                      <a:r>
                        <a:rPr lang="en-US" sz="1000" b="0" spc="10" dirty="0">
                          <a:effectLst/>
                        </a:rPr>
                        <a:t>to </a:t>
                      </a:r>
                      <a:r>
                        <a:rPr lang="en-US" sz="1000" b="0" dirty="0">
                          <a:effectLst/>
                        </a:rPr>
                        <a:t>beef. Horsemeat </a:t>
                      </a:r>
                      <a:r>
                        <a:rPr lang="en-US" sz="1000" b="0" spc="15" dirty="0">
                          <a:effectLst/>
                        </a:rPr>
                        <a:t>is</a:t>
                      </a:r>
                      <a:r>
                        <a:rPr lang="en-US" sz="1000" b="0" spc="-105" dirty="0">
                          <a:effectLst/>
                        </a:rPr>
                        <a:t> </a:t>
                      </a:r>
                      <a:r>
                        <a:rPr lang="en-US" sz="1000" b="0" dirty="0">
                          <a:effectLst/>
                        </a:rPr>
                        <a:t>fairly</a:t>
                      </a:r>
                      <a:r>
                        <a:rPr lang="en-US" sz="1000" b="0" spc="-120" dirty="0">
                          <a:effectLst/>
                        </a:rPr>
                        <a:t> </a:t>
                      </a:r>
                      <a:r>
                        <a:rPr lang="en-US" sz="1000" b="0" dirty="0">
                          <a:effectLst/>
                        </a:rPr>
                        <a:t>similar</a:t>
                      </a:r>
                      <a:r>
                        <a:rPr lang="en-US" sz="1000" b="0" spc="-125" dirty="0">
                          <a:effectLst/>
                        </a:rPr>
                        <a:t> </a:t>
                      </a:r>
                      <a:r>
                        <a:rPr lang="en-US" sz="1000" b="0" spc="15" dirty="0">
                          <a:effectLst/>
                        </a:rPr>
                        <a:t>in</a:t>
                      </a:r>
                      <a:r>
                        <a:rPr lang="en-US" sz="1000" b="0" spc="-115" dirty="0">
                          <a:effectLst/>
                        </a:rPr>
                        <a:t> </a:t>
                      </a:r>
                      <a:r>
                        <a:rPr lang="en-US" sz="1000" b="0" dirty="0">
                          <a:effectLst/>
                        </a:rPr>
                        <a:t>taste</a:t>
                      </a:r>
                      <a:r>
                        <a:rPr lang="en-US" sz="1000" b="0" spc="-155" dirty="0">
                          <a:effectLst/>
                        </a:rPr>
                        <a:t> </a:t>
                      </a:r>
                      <a:r>
                        <a:rPr lang="en-US" sz="1000" b="0" dirty="0">
                          <a:effectLst/>
                        </a:rPr>
                        <a:t>to</a:t>
                      </a:r>
                      <a:r>
                        <a:rPr lang="en-US" sz="1000" b="0" spc="-85" dirty="0">
                          <a:effectLst/>
                        </a:rPr>
                        <a:t> </a:t>
                      </a:r>
                      <a:r>
                        <a:rPr lang="en-US" sz="1000" b="0" dirty="0">
                          <a:effectLst/>
                        </a:rPr>
                        <a:t>beef</a:t>
                      </a:r>
                      <a:r>
                        <a:rPr lang="en-US" sz="1000" b="0" spc="-80" dirty="0">
                          <a:effectLst/>
                        </a:rPr>
                        <a:t> </a:t>
                      </a:r>
                      <a:r>
                        <a:rPr lang="en-US" sz="1000" b="0" dirty="0">
                          <a:effectLst/>
                        </a:rPr>
                        <a:t>but</a:t>
                      </a:r>
                      <a:r>
                        <a:rPr lang="en-US" sz="1000" b="0" spc="-85" dirty="0">
                          <a:effectLst/>
                        </a:rPr>
                        <a:t> </a:t>
                      </a:r>
                      <a:r>
                        <a:rPr lang="en-US" sz="1000" b="0" dirty="0">
                          <a:effectLst/>
                        </a:rPr>
                        <a:t>with</a:t>
                      </a:r>
                      <a:r>
                        <a:rPr lang="en-US" sz="1000" b="0" spc="-140" dirty="0">
                          <a:effectLst/>
                        </a:rPr>
                        <a:t> </a:t>
                      </a:r>
                      <a:r>
                        <a:rPr lang="en-US" sz="1000" b="0" dirty="0">
                          <a:effectLst/>
                        </a:rPr>
                        <a:t>a</a:t>
                      </a:r>
                      <a:r>
                        <a:rPr lang="en-US" sz="1000" b="0" spc="-60" dirty="0">
                          <a:effectLst/>
                        </a:rPr>
                        <a:t> </a:t>
                      </a:r>
                      <a:r>
                        <a:rPr lang="en-US" sz="1000" b="0" dirty="0">
                          <a:effectLst/>
                        </a:rPr>
                        <a:t>slightly</a:t>
                      </a:r>
                      <a:r>
                        <a:rPr lang="en-US" sz="1000" b="0" spc="-125" dirty="0">
                          <a:effectLst/>
                        </a:rPr>
                        <a:t> </a:t>
                      </a:r>
                      <a:r>
                        <a:rPr lang="en-US" sz="1000" b="0" dirty="0">
                          <a:effectLst/>
                        </a:rPr>
                        <a:t>sweeter</a:t>
                      </a:r>
                      <a:r>
                        <a:rPr lang="en-US" sz="1000" b="0" spc="-120" dirty="0">
                          <a:effectLst/>
                        </a:rPr>
                        <a:t> </a:t>
                      </a:r>
                      <a:r>
                        <a:rPr lang="en-US" sz="1000" b="0" dirty="0">
                          <a:effectLst/>
                        </a:rPr>
                        <a:t>or</a:t>
                      </a:r>
                      <a:r>
                        <a:rPr lang="en-US" sz="1000" b="0" spc="-70" dirty="0">
                          <a:effectLst/>
                        </a:rPr>
                        <a:t> </a:t>
                      </a:r>
                      <a:r>
                        <a:rPr lang="en-US" sz="1000" b="0" dirty="0">
                          <a:effectLst/>
                        </a:rPr>
                        <a:t>subtle</a:t>
                      </a:r>
                      <a:r>
                        <a:rPr lang="en-US" sz="1000" b="0" spc="-130" dirty="0">
                          <a:effectLst/>
                        </a:rPr>
                        <a:t> </a:t>
                      </a:r>
                      <a:r>
                        <a:rPr lang="en-US" sz="1000" b="0" dirty="0">
                          <a:effectLst/>
                        </a:rPr>
                        <a:t>game</a:t>
                      </a:r>
                      <a:r>
                        <a:rPr lang="en-US" sz="1000" b="0" spc="-95" dirty="0">
                          <a:effectLst/>
                        </a:rPr>
                        <a:t> </a:t>
                      </a:r>
                      <a:r>
                        <a:rPr lang="en-US" sz="1000" b="0" dirty="0">
                          <a:effectLst/>
                        </a:rPr>
                        <a:t>flavour.</a:t>
                      </a:r>
                      <a:endParaRPr lang="en-GB" sz="1000" b="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2633986875"/>
                  </a:ext>
                </a:extLst>
              </a:tr>
              <a:tr h="233778">
                <a:tc>
                  <a:txBody>
                    <a:bodyPr/>
                    <a:lstStyle/>
                    <a:p>
                      <a:pPr marL="92710">
                        <a:spcBef>
                          <a:spcPts val="85"/>
                        </a:spcBef>
                        <a:spcAft>
                          <a:spcPts val="0"/>
                        </a:spcAft>
                      </a:pPr>
                      <a:r>
                        <a:rPr lang="en-US" sz="1000" dirty="0">
                          <a:effectLst/>
                        </a:rPr>
                        <a:t>Goat</a:t>
                      </a:r>
                      <a:endParaRPr lang="en-GB" sz="12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tc>
                  <a:txBody>
                    <a:bodyPr/>
                    <a:lstStyle/>
                    <a:p>
                      <a:pPr marL="92710">
                        <a:spcBef>
                          <a:spcPts val="85"/>
                        </a:spcBef>
                        <a:spcAft>
                          <a:spcPts val="0"/>
                        </a:spcAft>
                      </a:pPr>
                      <a:endParaRPr lang="en-GB"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tc>
                  <a:txBody>
                    <a:bodyPr/>
                    <a:lstStyle/>
                    <a:p>
                      <a:pPr marL="92710" marR="93980">
                        <a:lnSpc>
                          <a:spcPct val="80000"/>
                        </a:lnSpc>
                        <a:spcBef>
                          <a:spcPts val="265"/>
                        </a:spcBef>
                        <a:spcAft>
                          <a:spcPts val="0"/>
                        </a:spcAft>
                      </a:pPr>
                      <a:r>
                        <a:rPr lang="en-US" sz="1000" b="0" dirty="0">
                          <a:effectLst/>
                        </a:rPr>
                        <a:t>Known as Cabrito/</a:t>
                      </a:r>
                      <a:r>
                        <a:rPr lang="en-US" sz="1000" b="0" dirty="0" err="1">
                          <a:effectLst/>
                        </a:rPr>
                        <a:t>Chervon</a:t>
                      </a:r>
                      <a:r>
                        <a:rPr lang="en-US" sz="1000" b="0" dirty="0">
                          <a:effectLst/>
                        </a:rPr>
                        <a:t> or kid or goat. It is believed that 80% of the world’s population has goat in their diet, it is not as widely popular in the UK. It is typically found in ‘ethnic’ butcher shops, particularly those serving the Caribbean community, where goat is a staple.</a:t>
                      </a:r>
                      <a:endParaRPr lang="en-GB" sz="1000" b="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4246327885"/>
                  </a:ext>
                </a:extLst>
              </a:tr>
              <a:tr h="209039">
                <a:tc>
                  <a:txBody>
                    <a:bodyPr/>
                    <a:lstStyle/>
                    <a:p>
                      <a:pPr marL="92710">
                        <a:spcBef>
                          <a:spcPts val="85"/>
                        </a:spcBef>
                        <a:spcAft>
                          <a:spcPts val="0"/>
                        </a:spcAft>
                      </a:pPr>
                      <a:r>
                        <a:rPr lang="en-US" sz="1000" dirty="0">
                          <a:effectLst/>
                        </a:rPr>
                        <a:t>Rabbit</a:t>
                      </a:r>
                      <a:endParaRPr lang="en-GB" sz="12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tc>
                  <a:txBody>
                    <a:bodyPr/>
                    <a:lstStyle/>
                    <a:p>
                      <a:pPr marL="92710">
                        <a:spcBef>
                          <a:spcPts val="85"/>
                        </a:spcBef>
                        <a:spcAft>
                          <a:spcPts val="0"/>
                        </a:spcAft>
                      </a:pPr>
                      <a:endParaRPr lang="en-GB"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tc>
                  <a:txBody>
                    <a:bodyPr/>
                    <a:lstStyle/>
                    <a:p>
                      <a:pPr marL="92710" marR="93980">
                        <a:lnSpc>
                          <a:spcPct val="80000"/>
                        </a:lnSpc>
                        <a:spcBef>
                          <a:spcPts val="265"/>
                        </a:spcBef>
                        <a:spcAft>
                          <a:spcPts val="0"/>
                        </a:spcAft>
                      </a:pPr>
                      <a:r>
                        <a:rPr lang="en-US" sz="1000" b="0" dirty="0">
                          <a:effectLst/>
                        </a:rPr>
                        <a:t>Rabbit was popular in the UK in the 1940’s and 1950’s when meat was rationed during and after World War 2. It was freely available and if you could catch one. Rabbits were bread especially for meat purposes in homes during the war. The meat is low in fat, cholesterol free, high in protein and tastes similar to chicken.</a:t>
                      </a:r>
                      <a:endParaRPr lang="en-GB" sz="1000" b="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963953327"/>
                  </a:ext>
                </a:extLst>
              </a:tr>
              <a:tr h="223925">
                <a:tc>
                  <a:txBody>
                    <a:bodyPr/>
                    <a:lstStyle/>
                    <a:p>
                      <a:pPr marL="92710">
                        <a:spcBef>
                          <a:spcPts val="85"/>
                        </a:spcBef>
                        <a:spcAft>
                          <a:spcPts val="0"/>
                        </a:spcAft>
                      </a:pPr>
                      <a:r>
                        <a:rPr lang="en-US" sz="1000" dirty="0">
                          <a:effectLst/>
                        </a:rPr>
                        <a:t>Venison</a:t>
                      </a:r>
                      <a:endParaRPr lang="en-GB" sz="12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tc>
                  <a:txBody>
                    <a:bodyPr/>
                    <a:lstStyle/>
                    <a:p>
                      <a:pPr marL="92710">
                        <a:spcBef>
                          <a:spcPts val="85"/>
                        </a:spcBef>
                        <a:spcAft>
                          <a:spcPts val="0"/>
                        </a:spcAft>
                      </a:pPr>
                      <a:endParaRPr lang="en-GB"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tc>
                  <a:txBody>
                    <a:bodyPr/>
                    <a:lstStyle/>
                    <a:p>
                      <a:pPr marL="92710">
                        <a:lnSpc>
                          <a:spcPct val="80000"/>
                        </a:lnSpc>
                        <a:spcBef>
                          <a:spcPts val="265"/>
                        </a:spcBef>
                        <a:spcAft>
                          <a:spcPts val="0"/>
                        </a:spcAft>
                      </a:pPr>
                      <a:r>
                        <a:rPr lang="en-US" sz="1000" b="0" dirty="0">
                          <a:effectLst/>
                        </a:rPr>
                        <a:t>Venison refers to the meat of a deer. It is classed as game and can either be farmed- reared (methods vary from free range to intensive) or park-reared in herds that roam parklands. Venison is a red meat, similar to beef but leaner and with a slightly richer taste. It is more communally eaten as ‘made-up’ commodities such as sausages, salami, burgers and rissoles.</a:t>
                      </a:r>
                      <a:endParaRPr lang="en-GB" sz="1000" b="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2451070027"/>
                  </a:ext>
                </a:extLst>
              </a:tr>
              <a:tr h="1109808">
                <a:tc gridSpan="2">
                  <a:txBody>
                    <a:bodyPr/>
                    <a:lstStyle/>
                    <a:p>
                      <a:pPr marL="92710">
                        <a:spcBef>
                          <a:spcPts val="90"/>
                        </a:spcBef>
                        <a:spcAft>
                          <a:spcPts val="0"/>
                        </a:spcAft>
                      </a:pPr>
                      <a:r>
                        <a:rPr lang="en-US" sz="1000" dirty="0">
                          <a:effectLst/>
                        </a:rPr>
                        <a:t>Poultry</a:t>
                      </a:r>
                      <a:endParaRPr lang="en-GB" sz="12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tc hMerge="1">
                  <a:txBody>
                    <a:bodyPr/>
                    <a:lstStyle/>
                    <a:p>
                      <a:pPr marL="92710">
                        <a:spcBef>
                          <a:spcPts val="90"/>
                        </a:spcBef>
                        <a:spcAft>
                          <a:spcPts val="0"/>
                        </a:spcAft>
                      </a:pPr>
                      <a:endParaRPr lang="en-GB" sz="11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tc>
                  <a:txBody>
                    <a:bodyPr/>
                    <a:lstStyle/>
                    <a:p>
                      <a:pPr marL="92710" marR="95250">
                        <a:lnSpc>
                          <a:spcPct val="80000"/>
                        </a:lnSpc>
                        <a:spcBef>
                          <a:spcPts val="270"/>
                        </a:spcBef>
                        <a:spcAft>
                          <a:spcPts val="0"/>
                        </a:spcAft>
                      </a:pPr>
                      <a:r>
                        <a:rPr lang="en-US" sz="1000" b="0" dirty="0">
                          <a:effectLst/>
                        </a:rPr>
                        <a:t>Poultry is a very popular food in the UK and is common on restaurant and takeaway menus. Domestic examples include: Chicken, turkey, goose, duck, guinea fowl, poussin (young chicken), quail and ostrich. Game examples include: Partridge, pigeon and pheasant.</a:t>
                      </a:r>
                      <a:endParaRPr lang="en-GB" sz="1000" b="0" dirty="0">
                        <a:effectLst/>
                      </a:endParaRPr>
                    </a:p>
                    <a:p>
                      <a:pPr marL="92710">
                        <a:lnSpc>
                          <a:spcPts val="775"/>
                        </a:lnSpc>
                        <a:spcAft>
                          <a:spcPts val="0"/>
                        </a:spcAft>
                      </a:pPr>
                      <a:r>
                        <a:rPr lang="en-US" sz="1000" b="0" dirty="0">
                          <a:effectLst/>
                        </a:rPr>
                        <a:t>Poultry is reared in different ways:</a:t>
                      </a:r>
                      <a:endParaRPr lang="en-GB" sz="1000" b="0" dirty="0">
                        <a:effectLst/>
                      </a:endParaRPr>
                    </a:p>
                    <a:p>
                      <a:pPr marL="92710" marR="93980">
                        <a:lnSpc>
                          <a:spcPct val="80000"/>
                        </a:lnSpc>
                        <a:spcBef>
                          <a:spcPts val="70"/>
                        </a:spcBef>
                        <a:spcAft>
                          <a:spcPts val="0"/>
                        </a:spcAft>
                      </a:pPr>
                      <a:r>
                        <a:rPr lang="en-US" sz="1000" b="0" dirty="0">
                          <a:effectLst/>
                        </a:rPr>
                        <a:t>Indoors</a:t>
                      </a:r>
                      <a:r>
                        <a:rPr lang="en-US" sz="1000" b="0" spc="-40" dirty="0">
                          <a:effectLst/>
                        </a:rPr>
                        <a:t> </a:t>
                      </a:r>
                      <a:r>
                        <a:rPr lang="en-US" sz="1000" b="0" dirty="0">
                          <a:effectLst/>
                        </a:rPr>
                        <a:t>in</a:t>
                      </a:r>
                      <a:r>
                        <a:rPr lang="en-US" sz="1000" b="0" spc="-35" dirty="0">
                          <a:effectLst/>
                        </a:rPr>
                        <a:t> </a:t>
                      </a:r>
                      <a:r>
                        <a:rPr lang="en-US" sz="1000" b="0" dirty="0">
                          <a:effectLst/>
                        </a:rPr>
                        <a:t>large</a:t>
                      </a:r>
                      <a:r>
                        <a:rPr lang="en-US" sz="1000" b="0" spc="25" dirty="0">
                          <a:effectLst/>
                        </a:rPr>
                        <a:t> </a:t>
                      </a:r>
                      <a:r>
                        <a:rPr lang="en-US" sz="1000" b="0" dirty="0">
                          <a:effectLst/>
                        </a:rPr>
                        <a:t>numbers</a:t>
                      </a:r>
                      <a:r>
                        <a:rPr lang="en-US" sz="1000" b="0" spc="-50" dirty="0">
                          <a:effectLst/>
                        </a:rPr>
                        <a:t> </a:t>
                      </a:r>
                      <a:r>
                        <a:rPr lang="en-US" sz="1000" b="0" dirty="0">
                          <a:effectLst/>
                        </a:rPr>
                        <a:t>–</a:t>
                      </a:r>
                      <a:r>
                        <a:rPr lang="en-US" sz="1000" b="0" spc="-35" dirty="0">
                          <a:effectLst/>
                        </a:rPr>
                        <a:t> </a:t>
                      </a:r>
                      <a:r>
                        <a:rPr lang="en-US" sz="1000" b="0" dirty="0">
                          <a:effectLst/>
                        </a:rPr>
                        <a:t>a</a:t>
                      </a:r>
                      <a:r>
                        <a:rPr lang="en-US" sz="1000" b="0" spc="-35" dirty="0">
                          <a:effectLst/>
                        </a:rPr>
                        <a:t> </a:t>
                      </a:r>
                      <a:r>
                        <a:rPr lang="en-US" sz="1000" b="0" dirty="0">
                          <a:effectLst/>
                        </a:rPr>
                        <a:t>standard</a:t>
                      </a:r>
                      <a:r>
                        <a:rPr lang="en-US" sz="1000" b="0" spc="-110" dirty="0">
                          <a:effectLst/>
                        </a:rPr>
                        <a:t> </a:t>
                      </a:r>
                      <a:r>
                        <a:rPr lang="en-US" sz="1000" b="0" dirty="0">
                          <a:effectLst/>
                        </a:rPr>
                        <a:t>chicken</a:t>
                      </a:r>
                      <a:r>
                        <a:rPr lang="en-US" sz="1000" b="0" spc="-90" dirty="0">
                          <a:effectLst/>
                        </a:rPr>
                        <a:t> </a:t>
                      </a:r>
                      <a:r>
                        <a:rPr lang="en-US" sz="1000" b="0" spc="15" dirty="0">
                          <a:effectLst/>
                        </a:rPr>
                        <a:t>is</a:t>
                      </a:r>
                      <a:r>
                        <a:rPr lang="en-US" sz="1000" b="0" spc="-80" dirty="0">
                          <a:effectLst/>
                        </a:rPr>
                        <a:t> </a:t>
                      </a:r>
                      <a:r>
                        <a:rPr lang="en-US" sz="1000" b="0" dirty="0">
                          <a:effectLst/>
                        </a:rPr>
                        <a:t>about</a:t>
                      </a:r>
                      <a:r>
                        <a:rPr lang="en-US" sz="1000" b="0" spc="-85" dirty="0">
                          <a:effectLst/>
                        </a:rPr>
                        <a:t> </a:t>
                      </a:r>
                      <a:r>
                        <a:rPr lang="en-US" sz="1000" b="0" dirty="0">
                          <a:effectLst/>
                        </a:rPr>
                        <a:t>40</a:t>
                      </a:r>
                      <a:r>
                        <a:rPr lang="en-US" sz="1000" b="0" spc="-35" dirty="0">
                          <a:effectLst/>
                        </a:rPr>
                        <a:t> </a:t>
                      </a:r>
                      <a:r>
                        <a:rPr lang="en-US" sz="1000" b="0" dirty="0">
                          <a:effectLst/>
                        </a:rPr>
                        <a:t>days</a:t>
                      </a:r>
                      <a:r>
                        <a:rPr lang="en-US" sz="1000" b="0" spc="-55" dirty="0">
                          <a:effectLst/>
                        </a:rPr>
                        <a:t> </a:t>
                      </a:r>
                      <a:r>
                        <a:rPr lang="en-US" sz="1000" b="0" spc="10" dirty="0">
                          <a:effectLst/>
                        </a:rPr>
                        <a:t>old</a:t>
                      </a:r>
                      <a:r>
                        <a:rPr lang="en-US" sz="1000" b="0" spc="-110" dirty="0">
                          <a:effectLst/>
                        </a:rPr>
                        <a:t> </a:t>
                      </a:r>
                      <a:r>
                        <a:rPr lang="en-US" sz="1000" b="0" spc="10" dirty="0">
                          <a:effectLst/>
                        </a:rPr>
                        <a:t>when</a:t>
                      </a:r>
                      <a:r>
                        <a:rPr lang="en-US" sz="1000" b="0" spc="-120" dirty="0">
                          <a:effectLst/>
                        </a:rPr>
                        <a:t> </a:t>
                      </a:r>
                      <a:r>
                        <a:rPr lang="en-US" sz="1000" b="0" spc="15" dirty="0">
                          <a:effectLst/>
                        </a:rPr>
                        <a:t>it</a:t>
                      </a:r>
                      <a:r>
                        <a:rPr lang="en-US" sz="1000" b="0" spc="-55" dirty="0">
                          <a:effectLst/>
                        </a:rPr>
                        <a:t> </a:t>
                      </a:r>
                      <a:r>
                        <a:rPr lang="en-US" sz="1000" b="0" spc="15" dirty="0">
                          <a:effectLst/>
                        </a:rPr>
                        <a:t>is </a:t>
                      </a:r>
                      <a:r>
                        <a:rPr lang="en-US" sz="1000" b="0" dirty="0">
                          <a:effectLst/>
                        </a:rPr>
                        <a:t>slaughtered</a:t>
                      </a:r>
                      <a:endParaRPr lang="en-GB" sz="1000" b="0" dirty="0">
                        <a:effectLst/>
                      </a:endParaRPr>
                    </a:p>
                    <a:p>
                      <a:pPr marL="92710">
                        <a:lnSpc>
                          <a:spcPts val="785"/>
                        </a:lnSpc>
                        <a:spcAft>
                          <a:spcPts val="0"/>
                        </a:spcAft>
                      </a:pPr>
                      <a:r>
                        <a:rPr lang="en-US" sz="1000" b="0" dirty="0">
                          <a:effectLst/>
                        </a:rPr>
                        <a:t>Free-range – chickens are allowed outside and reared in large sheds: they are 56</a:t>
                      </a:r>
                      <a:endParaRPr lang="en-GB" sz="1000" b="0" dirty="0">
                        <a:effectLst/>
                      </a:endParaRPr>
                    </a:p>
                    <a:p>
                      <a:pPr marL="92710">
                        <a:lnSpc>
                          <a:spcPts val="865"/>
                        </a:lnSpc>
                        <a:spcAft>
                          <a:spcPts val="0"/>
                        </a:spcAft>
                      </a:pPr>
                      <a:r>
                        <a:rPr lang="en-US" sz="1000" b="0" dirty="0">
                          <a:effectLst/>
                        </a:rPr>
                        <a:t>days old when they are slaughtered.</a:t>
                      </a:r>
                      <a:endParaRPr lang="en-GB" sz="1000" b="0" dirty="0">
                        <a:effectLst/>
                      </a:endParaRPr>
                    </a:p>
                    <a:p>
                      <a:pPr marL="92710">
                        <a:lnSpc>
                          <a:spcPct val="80000"/>
                        </a:lnSpc>
                        <a:spcBef>
                          <a:spcPts val="70"/>
                        </a:spcBef>
                        <a:spcAft>
                          <a:spcPts val="0"/>
                        </a:spcAft>
                      </a:pPr>
                      <a:r>
                        <a:rPr lang="en-US" sz="1000" b="0" dirty="0">
                          <a:effectLst/>
                        </a:rPr>
                        <a:t>Organic – chickens are allowed to roam the fields and are given organic food to eat. They are 80 days old when slaughtered and their meat is usually more expensive to buy.</a:t>
                      </a:r>
                      <a:endParaRPr lang="en-GB" sz="1000" b="0" dirty="0">
                        <a:effectLst/>
                      </a:endParaRPr>
                    </a:p>
                    <a:p>
                      <a:pPr marL="92710" marR="293370">
                        <a:lnSpc>
                          <a:spcPct val="80000"/>
                        </a:lnSpc>
                        <a:spcAft>
                          <a:spcPts val="0"/>
                        </a:spcAft>
                      </a:pPr>
                      <a:r>
                        <a:rPr lang="en-US" sz="1000" b="0" dirty="0">
                          <a:effectLst/>
                        </a:rPr>
                        <a:t>Chicken is the most widely eaten poultry in the world. It has both white and dark meat and has much less fat compared to other poultry. </a:t>
                      </a:r>
                      <a:r>
                        <a:rPr lang="en-US" sz="1000" b="0" dirty="0" err="1">
                          <a:effectLst/>
                        </a:rPr>
                        <a:t>Specialised</a:t>
                      </a:r>
                      <a:r>
                        <a:rPr lang="en-US" sz="1000" b="0" dirty="0">
                          <a:effectLst/>
                        </a:rPr>
                        <a:t> breeds have been developed for meat (broilers) and eggs (layers)</a:t>
                      </a:r>
                      <a:endParaRPr lang="en-GB" sz="1000" b="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4193216549"/>
                  </a:ext>
                </a:extLst>
              </a:tr>
            </a:tbl>
          </a:graphicData>
        </a:graphic>
      </p:graphicFrame>
      <p:graphicFrame>
        <p:nvGraphicFramePr>
          <p:cNvPr id="9" name="Table 8">
            <a:extLst>
              <a:ext uri="{FF2B5EF4-FFF2-40B4-BE49-F238E27FC236}">
                <a16:creationId xmlns:a16="http://schemas.microsoft.com/office/drawing/2014/main" id="{F1BB50BA-4498-4943-BF38-1020EF8316AA}"/>
              </a:ext>
            </a:extLst>
          </p:cNvPr>
          <p:cNvGraphicFramePr>
            <a:graphicFrameLocks noGrp="1"/>
          </p:cNvGraphicFramePr>
          <p:nvPr>
            <p:extLst/>
          </p:nvPr>
        </p:nvGraphicFramePr>
        <p:xfrm>
          <a:off x="260667" y="1469225"/>
          <a:ext cx="11645583" cy="2681779"/>
        </p:xfrm>
        <a:graphic>
          <a:graphicData uri="http://schemas.openxmlformats.org/drawingml/2006/table">
            <a:tbl>
              <a:tblPr firstRow="1" firstCol="1" lastRow="1" lastCol="1" bandRow="1" bandCol="1">
                <a:tableStyleId>{5940675A-B579-460E-94D1-54222C63F5DA}</a:tableStyleId>
              </a:tblPr>
              <a:tblGrid>
                <a:gridCol w="253683">
                  <a:extLst>
                    <a:ext uri="{9D8B030D-6E8A-4147-A177-3AD203B41FA5}">
                      <a16:colId xmlns:a16="http://schemas.microsoft.com/office/drawing/2014/main" val="1368427686"/>
                    </a:ext>
                  </a:extLst>
                </a:gridCol>
                <a:gridCol w="587316">
                  <a:extLst>
                    <a:ext uri="{9D8B030D-6E8A-4147-A177-3AD203B41FA5}">
                      <a16:colId xmlns:a16="http://schemas.microsoft.com/office/drawing/2014/main" val="3513986664"/>
                    </a:ext>
                  </a:extLst>
                </a:gridCol>
                <a:gridCol w="784721">
                  <a:extLst>
                    <a:ext uri="{9D8B030D-6E8A-4147-A177-3AD203B41FA5}">
                      <a16:colId xmlns:a16="http://schemas.microsoft.com/office/drawing/2014/main" val="4150769202"/>
                    </a:ext>
                  </a:extLst>
                </a:gridCol>
                <a:gridCol w="10019863">
                  <a:extLst>
                    <a:ext uri="{9D8B030D-6E8A-4147-A177-3AD203B41FA5}">
                      <a16:colId xmlns:a16="http://schemas.microsoft.com/office/drawing/2014/main" val="1231629885"/>
                    </a:ext>
                  </a:extLst>
                </a:gridCol>
              </a:tblGrid>
              <a:tr h="248215">
                <a:tc gridSpan="2">
                  <a:txBody>
                    <a:bodyPr/>
                    <a:lstStyle/>
                    <a:p>
                      <a:pPr marL="90805">
                        <a:spcBef>
                          <a:spcPts val="125"/>
                        </a:spcBef>
                        <a:spcAft>
                          <a:spcPts val="0"/>
                        </a:spcAft>
                      </a:pPr>
                      <a:r>
                        <a:rPr lang="en-US" sz="1000" u="sng" dirty="0">
                          <a:effectLst/>
                        </a:rPr>
                        <a:t>Beef</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hMerge="1">
                  <a:txBody>
                    <a:bodyPr/>
                    <a:lstStyle/>
                    <a:p>
                      <a:endParaRPr lang="en-GB"/>
                    </a:p>
                  </a:txBody>
                  <a:tcPr/>
                </a:tc>
                <a:tc rowSpan="3">
                  <a:txBody>
                    <a:bodyPr/>
                    <a:lstStyle/>
                    <a:p>
                      <a:endParaRPr lang="en-GB" dirty="0"/>
                    </a:p>
                  </a:txBody>
                  <a:tcPr marL="0" marR="0" marT="0" marB="0"/>
                </a:tc>
                <a:tc>
                  <a:txBody>
                    <a:bodyPr/>
                    <a:lstStyle/>
                    <a:p>
                      <a:pPr marL="91440">
                        <a:spcBef>
                          <a:spcPts val="125"/>
                        </a:spcBef>
                        <a:spcAft>
                          <a:spcPts val="0"/>
                        </a:spcAft>
                      </a:pPr>
                      <a:r>
                        <a:rPr lang="en-US" sz="1000">
                          <a:effectLst/>
                        </a:rPr>
                        <a:t>British reared breeds such as Aberdeen Angus, Longhorn and Hereford have traditionally been considered to provide the best beef in the world.</a:t>
                      </a:r>
                      <a:endParaRPr lang="en-GB" sz="105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4071010436"/>
                  </a:ext>
                </a:extLst>
              </a:tr>
              <a:tr h="347500">
                <a:tc gridSpan="2">
                  <a:txBody>
                    <a:bodyPr/>
                    <a:lstStyle/>
                    <a:p>
                      <a:pPr marL="90805">
                        <a:spcBef>
                          <a:spcPts val="125"/>
                        </a:spcBef>
                        <a:spcAft>
                          <a:spcPts val="0"/>
                        </a:spcAft>
                      </a:pPr>
                      <a:r>
                        <a:rPr lang="en-US" sz="1000" u="sng" dirty="0">
                          <a:effectLst/>
                        </a:rPr>
                        <a:t>Organic Beef</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hMerge="1">
                  <a:txBody>
                    <a:bodyPr/>
                    <a:lstStyle/>
                    <a:p>
                      <a:endParaRPr lang="en-GB"/>
                    </a:p>
                  </a:txBody>
                  <a:tcPr/>
                </a:tc>
                <a:tc vMerge="1">
                  <a:txBody>
                    <a:bodyPr/>
                    <a:lstStyle/>
                    <a:p>
                      <a:endParaRPr lang="en-GB" dirty="0"/>
                    </a:p>
                  </a:txBody>
                  <a:tcPr marL="0" marR="0" marT="0" marB="0"/>
                </a:tc>
                <a:tc>
                  <a:txBody>
                    <a:bodyPr/>
                    <a:lstStyle/>
                    <a:p>
                      <a:pPr marL="91440" marR="133350">
                        <a:lnSpc>
                          <a:spcPct val="80000"/>
                        </a:lnSpc>
                        <a:spcBef>
                          <a:spcPts val="285"/>
                        </a:spcBef>
                        <a:spcAft>
                          <a:spcPts val="0"/>
                        </a:spcAft>
                      </a:pPr>
                      <a:r>
                        <a:rPr lang="en-US" sz="1000" dirty="0">
                          <a:effectLst/>
                        </a:rPr>
                        <a:t>Organic beef and beef from rare breeds, is </a:t>
                      </a:r>
                      <a:r>
                        <a:rPr lang="en-US" sz="1000" spc="-15" dirty="0">
                          <a:effectLst/>
                        </a:rPr>
                        <a:t>the </a:t>
                      </a:r>
                      <a:r>
                        <a:rPr lang="en-US" sz="1000" dirty="0">
                          <a:effectLst/>
                        </a:rPr>
                        <a:t>most expensive </a:t>
                      </a:r>
                      <a:r>
                        <a:rPr lang="en-US" sz="1000" spc="-15" dirty="0">
                          <a:effectLst/>
                        </a:rPr>
                        <a:t>to </a:t>
                      </a:r>
                      <a:r>
                        <a:rPr lang="en-US" sz="1000" dirty="0">
                          <a:effectLst/>
                        </a:rPr>
                        <a:t>buy as </a:t>
                      </a:r>
                      <a:r>
                        <a:rPr lang="en-US" sz="1000" spc="-15" dirty="0">
                          <a:effectLst/>
                        </a:rPr>
                        <a:t>the </a:t>
                      </a:r>
                      <a:r>
                        <a:rPr lang="en-US" sz="1000" dirty="0">
                          <a:effectLst/>
                        </a:rPr>
                        <a:t>highest farming standards will have been  needed  </a:t>
                      </a:r>
                      <a:r>
                        <a:rPr lang="en-US" sz="1000" spc="35" dirty="0">
                          <a:effectLst/>
                        </a:rPr>
                        <a:t>at </a:t>
                      </a:r>
                      <a:r>
                        <a:rPr lang="en-US" sz="1000" dirty="0">
                          <a:effectLst/>
                        </a:rPr>
                        <a:t>all stages  of </a:t>
                      </a:r>
                      <a:r>
                        <a:rPr lang="en-US" sz="1000" spc="-15" dirty="0">
                          <a:effectLst/>
                        </a:rPr>
                        <a:t>the  </a:t>
                      </a:r>
                      <a:r>
                        <a:rPr lang="en-US" sz="1000" dirty="0">
                          <a:effectLst/>
                        </a:rPr>
                        <a:t>animal’s life. </a:t>
                      </a:r>
                      <a:r>
                        <a:rPr lang="en-US" sz="1000" spc="-15" dirty="0">
                          <a:effectLst/>
                        </a:rPr>
                        <a:t>The</a:t>
                      </a:r>
                      <a:r>
                        <a:rPr lang="en-US" sz="1000" spc="230" dirty="0">
                          <a:effectLst/>
                        </a:rPr>
                        <a:t> </a:t>
                      </a:r>
                      <a:r>
                        <a:rPr lang="en-US" sz="1000" spc="-15" dirty="0">
                          <a:effectLst/>
                        </a:rPr>
                        <a:t>length  </a:t>
                      </a:r>
                      <a:r>
                        <a:rPr lang="en-US" sz="1000" dirty="0">
                          <a:effectLst/>
                        </a:rPr>
                        <a:t>of </a:t>
                      </a:r>
                      <a:r>
                        <a:rPr lang="en-US" sz="1000" spc="-15" dirty="0">
                          <a:effectLst/>
                        </a:rPr>
                        <a:t>time </a:t>
                      </a:r>
                      <a:r>
                        <a:rPr lang="en-US" sz="1000" dirty="0">
                          <a:effectLst/>
                        </a:rPr>
                        <a:t>for which beef has been hung will also determine how </a:t>
                      </a:r>
                      <a:r>
                        <a:rPr lang="en-US" sz="1000" dirty="0" err="1">
                          <a:effectLst/>
                        </a:rPr>
                        <a:t>flavoursome</a:t>
                      </a:r>
                      <a:r>
                        <a:rPr lang="en-US" sz="1000" dirty="0">
                          <a:effectLst/>
                        </a:rPr>
                        <a:t> and tender it is. 10-14 days is a good </a:t>
                      </a:r>
                      <a:r>
                        <a:rPr lang="en-US" sz="1000" spc="-15" dirty="0">
                          <a:effectLst/>
                        </a:rPr>
                        <a:t>length </a:t>
                      </a:r>
                      <a:r>
                        <a:rPr lang="en-US" sz="1000" dirty="0">
                          <a:effectLst/>
                        </a:rPr>
                        <a:t>of </a:t>
                      </a:r>
                      <a:r>
                        <a:rPr lang="en-US" sz="1000" spc="-15" dirty="0">
                          <a:effectLst/>
                        </a:rPr>
                        <a:t>time. </a:t>
                      </a:r>
                      <a:r>
                        <a:rPr lang="en-US" sz="1000" dirty="0">
                          <a:effectLst/>
                        </a:rPr>
                        <a:t>Some super-premium beef is hung for up </a:t>
                      </a:r>
                      <a:r>
                        <a:rPr lang="en-US" sz="1000" spc="-15" dirty="0">
                          <a:effectLst/>
                        </a:rPr>
                        <a:t>to  </a:t>
                      </a:r>
                      <a:r>
                        <a:rPr lang="en-US" sz="1000" dirty="0">
                          <a:effectLst/>
                        </a:rPr>
                        <a:t>six weeks.</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781863990"/>
                  </a:ext>
                </a:extLst>
              </a:tr>
              <a:tr h="497672">
                <a:tc gridSpan="2">
                  <a:txBody>
                    <a:bodyPr/>
                    <a:lstStyle/>
                    <a:p>
                      <a:pPr marL="90805">
                        <a:spcBef>
                          <a:spcPts val="125"/>
                        </a:spcBef>
                        <a:spcAft>
                          <a:spcPts val="0"/>
                        </a:spcAft>
                      </a:pPr>
                      <a:r>
                        <a:rPr lang="en-US" sz="1000" u="sng" dirty="0">
                          <a:effectLst/>
                        </a:rPr>
                        <a:t>Wagu Beef</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hMerge="1">
                  <a:txBody>
                    <a:bodyPr/>
                    <a:lstStyle/>
                    <a:p>
                      <a:endParaRPr lang="en-GB"/>
                    </a:p>
                  </a:txBody>
                  <a:tcPr/>
                </a:tc>
                <a:tc vMerge="1">
                  <a:txBody>
                    <a:bodyPr/>
                    <a:lstStyle/>
                    <a:p>
                      <a:endParaRPr lang="en-GB" dirty="0"/>
                    </a:p>
                  </a:txBody>
                  <a:tcPr marL="0" marR="0" marT="0" marB="0"/>
                </a:tc>
                <a:tc>
                  <a:txBody>
                    <a:bodyPr/>
                    <a:lstStyle/>
                    <a:p>
                      <a:pPr marL="91440" marR="97155">
                        <a:lnSpc>
                          <a:spcPct val="80000"/>
                        </a:lnSpc>
                        <a:spcBef>
                          <a:spcPts val="285"/>
                        </a:spcBef>
                        <a:spcAft>
                          <a:spcPts val="0"/>
                        </a:spcAft>
                      </a:pPr>
                      <a:r>
                        <a:rPr lang="en-US" sz="1000" dirty="0">
                          <a:effectLst/>
                        </a:rPr>
                        <a:t>Wagu</a:t>
                      </a:r>
                      <a:r>
                        <a:rPr lang="en-US" sz="1000" spc="5" dirty="0">
                          <a:effectLst/>
                        </a:rPr>
                        <a:t> </a:t>
                      </a:r>
                      <a:r>
                        <a:rPr lang="en-US" sz="1000" dirty="0">
                          <a:effectLst/>
                        </a:rPr>
                        <a:t>meat</a:t>
                      </a:r>
                      <a:r>
                        <a:rPr lang="en-US" sz="1000" spc="5" dirty="0">
                          <a:effectLst/>
                        </a:rPr>
                        <a:t> </a:t>
                      </a:r>
                      <a:r>
                        <a:rPr lang="en-US" sz="1000" dirty="0">
                          <a:effectLst/>
                        </a:rPr>
                        <a:t>comes</a:t>
                      </a:r>
                      <a:r>
                        <a:rPr lang="en-US" sz="1000" spc="-10" dirty="0">
                          <a:effectLst/>
                        </a:rPr>
                        <a:t> </a:t>
                      </a:r>
                      <a:r>
                        <a:rPr lang="en-US" sz="1000" dirty="0">
                          <a:effectLst/>
                        </a:rPr>
                        <a:t>from</a:t>
                      </a:r>
                      <a:r>
                        <a:rPr lang="en-US" sz="1000" spc="-35" dirty="0">
                          <a:effectLst/>
                        </a:rPr>
                        <a:t> </a:t>
                      </a:r>
                      <a:r>
                        <a:rPr lang="en-US" sz="1000" dirty="0">
                          <a:effectLst/>
                        </a:rPr>
                        <a:t>a</a:t>
                      </a:r>
                      <a:r>
                        <a:rPr lang="en-US" sz="1000" spc="-30" dirty="0">
                          <a:effectLst/>
                        </a:rPr>
                        <a:t> </a:t>
                      </a:r>
                      <a:r>
                        <a:rPr lang="en-US" sz="1000" dirty="0">
                          <a:effectLst/>
                        </a:rPr>
                        <a:t>group</a:t>
                      </a:r>
                      <a:r>
                        <a:rPr lang="en-US" sz="1000" spc="-50" dirty="0">
                          <a:effectLst/>
                        </a:rPr>
                        <a:t> </a:t>
                      </a:r>
                      <a:r>
                        <a:rPr lang="en-US" sz="1000" dirty="0">
                          <a:effectLst/>
                        </a:rPr>
                        <a:t>of</a:t>
                      </a:r>
                      <a:r>
                        <a:rPr lang="en-US" sz="1000" spc="-45" dirty="0">
                          <a:effectLst/>
                        </a:rPr>
                        <a:t> </a:t>
                      </a:r>
                      <a:r>
                        <a:rPr lang="en-US" sz="1000" dirty="0">
                          <a:effectLst/>
                        </a:rPr>
                        <a:t>Japanese</a:t>
                      </a:r>
                      <a:r>
                        <a:rPr lang="en-US" sz="1000" spc="-25" dirty="0">
                          <a:effectLst/>
                        </a:rPr>
                        <a:t> </a:t>
                      </a:r>
                      <a:r>
                        <a:rPr lang="en-US" sz="1000" dirty="0">
                          <a:effectLst/>
                        </a:rPr>
                        <a:t>breeds</a:t>
                      </a:r>
                      <a:r>
                        <a:rPr lang="en-US" sz="1000" spc="-10" dirty="0">
                          <a:effectLst/>
                        </a:rPr>
                        <a:t> </a:t>
                      </a:r>
                      <a:r>
                        <a:rPr lang="en-US" sz="1000" dirty="0">
                          <a:effectLst/>
                        </a:rPr>
                        <a:t>whose</a:t>
                      </a:r>
                      <a:r>
                        <a:rPr lang="en-US" sz="1000" spc="-50" dirty="0">
                          <a:effectLst/>
                        </a:rPr>
                        <a:t> </a:t>
                      </a:r>
                      <a:r>
                        <a:rPr lang="en-US" sz="1000" dirty="0">
                          <a:effectLst/>
                        </a:rPr>
                        <a:t>meat</a:t>
                      </a:r>
                      <a:r>
                        <a:rPr lang="en-US" sz="1000" spc="5" dirty="0">
                          <a:effectLst/>
                        </a:rPr>
                        <a:t> </a:t>
                      </a:r>
                      <a:r>
                        <a:rPr lang="en-US" sz="1000" dirty="0">
                          <a:effectLst/>
                        </a:rPr>
                        <a:t>is</a:t>
                      </a:r>
                      <a:r>
                        <a:rPr lang="en-US" sz="1000" spc="-55" dirty="0">
                          <a:effectLst/>
                        </a:rPr>
                        <a:t> </a:t>
                      </a:r>
                      <a:r>
                        <a:rPr lang="en-US" sz="1000" dirty="0">
                          <a:effectLst/>
                        </a:rPr>
                        <a:t>renowned</a:t>
                      </a:r>
                      <a:r>
                        <a:rPr lang="en-US" sz="1000" spc="-10" dirty="0">
                          <a:effectLst/>
                        </a:rPr>
                        <a:t> </a:t>
                      </a:r>
                      <a:r>
                        <a:rPr lang="en-US" sz="1000" dirty="0">
                          <a:effectLst/>
                        </a:rPr>
                        <a:t>for</a:t>
                      </a:r>
                      <a:r>
                        <a:rPr lang="en-US" sz="1000" spc="-35" dirty="0">
                          <a:effectLst/>
                        </a:rPr>
                        <a:t> </a:t>
                      </a:r>
                      <a:r>
                        <a:rPr lang="en-US" sz="1000" dirty="0">
                          <a:effectLst/>
                        </a:rPr>
                        <a:t>its</a:t>
                      </a:r>
                      <a:r>
                        <a:rPr lang="en-US" sz="1000" spc="-10" dirty="0">
                          <a:effectLst/>
                        </a:rPr>
                        <a:t> </a:t>
                      </a:r>
                      <a:r>
                        <a:rPr lang="en-US" sz="1000" dirty="0">
                          <a:effectLst/>
                        </a:rPr>
                        <a:t>high</a:t>
                      </a:r>
                      <a:r>
                        <a:rPr lang="en-US" sz="1000" spc="-40" dirty="0">
                          <a:effectLst/>
                        </a:rPr>
                        <a:t> </a:t>
                      </a:r>
                      <a:r>
                        <a:rPr lang="en-US" sz="1000" dirty="0">
                          <a:effectLst/>
                        </a:rPr>
                        <a:t>level</a:t>
                      </a:r>
                      <a:r>
                        <a:rPr lang="en-US" sz="1000" spc="-5" dirty="0">
                          <a:effectLst/>
                        </a:rPr>
                        <a:t> </a:t>
                      </a:r>
                      <a:r>
                        <a:rPr lang="en-US" sz="1000" dirty="0">
                          <a:effectLst/>
                        </a:rPr>
                        <a:t>of</a:t>
                      </a:r>
                      <a:r>
                        <a:rPr lang="en-US" sz="1000" spc="-70" dirty="0">
                          <a:effectLst/>
                        </a:rPr>
                        <a:t> </a:t>
                      </a:r>
                      <a:r>
                        <a:rPr lang="en-US" sz="1000" dirty="0">
                          <a:effectLst/>
                        </a:rPr>
                        <a:t>fat</a:t>
                      </a:r>
                      <a:r>
                        <a:rPr lang="en-US" sz="1000" spc="-45" dirty="0">
                          <a:effectLst/>
                        </a:rPr>
                        <a:t> </a:t>
                      </a:r>
                      <a:r>
                        <a:rPr lang="en-US" sz="1000" dirty="0">
                          <a:effectLst/>
                        </a:rPr>
                        <a:t>marbling.</a:t>
                      </a:r>
                      <a:r>
                        <a:rPr lang="en-US" sz="1000" spc="5" dirty="0">
                          <a:effectLst/>
                        </a:rPr>
                        <a:t> </a:t>
                      </a:r>
                      <a:r>
                        <a:rPr lang="en-US" sz="1000" spc="-15" dirty="0">
                          <a:effectLst/>
                        </a:rPr>
                        <a:t>Western</a:t>
                      </a:r>
                      <a:r>
                        <a:rPr lang="en-US" sz="1000" spc="55" dirty="0">
                          <a:effectLst/>
                        </a:rPr>
                        <a:t> </a:t>
                      </a:r>
                      <a:r>
                        <a:rPr lang="en-US" sz="1000" dirty="0">
                          <a:effectLst/>
                        </a:rPr>
                        <a:t>beef</a:t>
                      </a:r>
                      <a:r>
                        <a:rPr lang="en-US" sz="1000" spc="-25" dirty="0">
                          <a:effectLst/>
                        </a:rPr>
                        <a:t> </a:t>
                      </a:r>
                      <a:r>
                        <a:rPr lang="en-US" sz="1000" dirty="0">
                          <a:effectLst/>
                        </a:rPr>
                        <a:t>has</a:t>
                      </a:r>
                      <a:r>
                        <a:rPr lang="en-US" sz="1000" spc="-35" dirty="0">
                          <a:effectLst/>
                        </a:rPr>
                        <a:t> </a:t>
                      </a:r>
                      <a:r>
                        <a:rPr lang="en-US" sz="1000" dirty="0">
                          <a:effectLst/>
                        </a:rPr>
                        <a:t>white</a:t>
                      </a:r>
                      <a:r>
                        <a:rPr lang="en-US" sz="1000" spc="40" dirty="0">
                          <a:effectLst/>
                        </a:rPr>
                        <a:t> </a:t>
                      </a:r>
                      <a:r>
                        <a:rPr lang="en-US" sz="1000" dirty="0">
                          <a:effectLst/>
                        </a:rPr>
                        <a:t>streaks</a:t>
                      </a:r>
                      <a:r>
                        <a:rPr lang="en-US" sz="1000" spc="10" dirty="0">
                          <a:effectLst/>
                        </a:rPr>
                        <a:t> </a:t>
                      </a:r>
                      <a:r>
                        <a:rPr lang="en-US" sz="1000" dirty="0">
                          <a:effectLst/>
                        </a:rPr>
                        <a:t>through</a:t>
                      </a:r>
                      <a:r>
                        <a:rPr lang="en-US" sz="1000" spc="5" dirty="0">
                          <a:effectLst/>
                        </a:rPr>
                        <a:t> </a:t>
                      </a:r>
                      <a:r>
                        <a:rPr lang="en-US" sz="1000" dirty="0">
                          <a:effectLst/>
                        </a:rPr>
                        <a:t>it,</a:t>
                      </a:r>
                      <a:r>
                        <a:rPr lang="en-US" sz="1000" spc="-10" dirty="0">
                          <a:effectLst/>
                        </a:rPr>
                        <a:t> </a:t>
                      </a:r>
                      <a:r>
                        <a:rPr lang="en-US" sz="1000" dirty="0" err="1">
                          <a:effectLst/>
                        </a:rPr>
                        <a:t>wagu</a:t>
                      </a:r>
                      <a:r>
                        <a:rPr lang="en-US" sz="1000" spc="-60" dirty="0">
                          <a:effectLst/>
                        </a:rPr>
                        <a:t> </a:t>
                      </a:r>
                      <a:r>
                        <a:rPr lang="en-US" sz="1000" dirty="0">
                          <a:effectLst/>
                        </a:rPr>
                        <a:t>has</a:t>
                      </a:r>
                      <a:r>
                        <a:rPr lang="en-US" sz="1000" spc="-35" dirty="0">
                          <a:effectLst/>
                        </a:rPr>
                        <a:t> </a:t>
                      </a:r>
                      <a:r>
                        <a:rPr lang="en-US" sz="1000" dirty="0">
                          <a:effectLst/>
                        </a:rPr>
                        <a:t>more</a:t>
                      </a:r>
                      <a:r>
                        <a:rPr lang="en-US" sz="1000" spc="-25" dirty="0">
                          <a:effectLst/>
                        </a:rPr>
                        <a:t> </a:t>
                      </a:r>
                      <a:r>
                        <a:rPr lang="en-US" sz="1000" dirty="0">
                          <a:effectLst/>
                        </a:rPr>
                        <a:t>fat than</a:t>
                      </a:r>
                      <a:r>
                        <a:rPr lang="en-US" sz="1000" spc="-40" dirty="0">
                          <a:effectLst/>
                        </a:rPr>
                        <a:t> </a:t>
                      </a:r>
                      <a:r>
                        <a:rPr lang="en-US" sz="1000" dirty="0">
                          <a:effectLst/>
                        </a:rPr>
                        <a:t>flesh</a:t>
                      </a:r>
                      <a:r>
                        <a:rPr lang="en-US" sz="1000" spc="-15" dirty="0">
                          <a:effectLst/>
                        </a:rPr>
                        <a:t> </a:t>
                      </a:r>
                      <a:r>
                        <a:rPr lang="en-US" sz="1000" dirty="0">
                          <a:effectLst/>
                        </a:rPr>
                        <a:t>and</a:t>
                      </a:r>
                      <a:r>
                        <a:rPr lang="en-US" sz="1000" spc="-50" dirty="0">
                          <a:effectLst/>
                        </a:rPr>
                        <a:t> </a:t>
                      </a:r>
                      <a:r>
                        <a:rPr lang="en-US" sz="1000" dirty="0">
                          <a:effectLst/>
                        </a:rPr>
                        <a:t>looks</a:t>
                      </a:r>
                      <a:r>
                        <a:rPr lang="en-US" sz="1000" spc="-70" dirty="0">
                          <a:effectLst/>
                        </a:rPr>
                        <a:t> </a:t>
                      </a:r>
                      <a:r>
                        <a:rPr lang="en-US" sz="1000" dirty="0">
                          <a:effectLst/>
                        </a:rPr>
                        <a:t>with</a:t>
                      </a:r>
                      <a:r>
                        <a:rPr lang="en-US" sz="1000" spc="-40" dirty="0">
                          <a:effectLst/>
                        </a:rPr>
                        <a:t> </a:t>
                      </a:r>
                      <a:r>
                        <a:rPr lang="en-US" sz="1000" dirty="0">
                          <a:effectLst/>
                        </a:rPr>
                        <a:t>a</a:t>
                      </a:r>
                      <a:r>
                        <a:rPr lang="en-US" sz="1000" spc="-65" dirty="0">
                          <a:effectLst/>
                        </a:rPr>
                        <a:t> </a:t>
                      </a:r>
                      <a:r>
                        <a:rPr lang="en-US" sz="1000" dirty="0">
                          <a:effectLst/>
                        </a:rPr>
                        <a:t>splattering</a:t>
                      </a:r>
                      <a:r>
                        <a:rPr lang="en-US" sz="1000" spc="30" dirty="0">
                          <a:effectLst/>
                        </a:rPr>
                        <a:t> </a:t>
                      </a:r>
                      <a:r>
                        <a:rPr lang="en-US" sz="1000" dirty="0">
                          <a:effectLst/>
                        </a:rPr>
                        <a:t>of</a:t>
                      </a:r>
                      <a:r>
                        <a:rPr lang="en-US" sz="1000" spc="-60" dirty="0">
                          <a:effectLst/>
                        </a:rPr>
                        <a:t> </a:t>
                      </a:r>
                      <a:r>
                        <a:rPr lang="en-US" sz="1000" dirty="0">
                          <a:effectLst/>
                        </a:rPr>
                        <a:t>pink.</a:t>
                      </a:r>
                      <a:r>
                        <a:rPr lang="en-US" sz="1000" spc="-55" dirty="0">
                          <a:effectLst/>
                        </a:rPr>
                        <a:t> </a:t>
                      </a:r>
                      <a:r>
                        <a:rPr lang="en-US" sz="1000" dirty="0">
                          <a:effectLst/>
                        </a:rPr>
                        <a:t>Wagu</a:t>
                      </a:r>
                      <a:r>
                        <a:rPr lang="en-US" sz="1000" spc="-10" dirty="0">
                          <a:effectLst/>
                        </a:rPr>
                        <a:t> </a:t>
                      </a:r>
                      <a:r>
                        <a:rPr lang="en-US" sz="1000" dirty="0">
                          <a:effectLst/>
                        </a:rPr>
                        <a:t>meat</a:t>
                      </a:r>
                      <a:r>
                        <a:rPr lang="en-US" sz="1000" spc="-15" dirty="0">
                          <a:effectLst/>
                        </a:rPr>
                        <a:t> </a:t>
                      </a:r>
                      <a:r>
                        <a:rPr lang="en-US" sz="1000" dirty="0">
                          <a:effectLst/>
                        </a:rPr>
                        <a:t>is</a:t>
                      </a:r>
                      <a:r>
                        <a:rPr lang="en-US" sz="1000" spc="-75" dirty="0">
                          <a:effectLst/>
                        </a:rPr>
                        <a:t> </a:t>
                      </a:r>
                      <a:r>
                        <a:rPr lang="en-US" sz="1000" dirty="0">
                          <a:effectLst/>
                        </a:rPr>
                        <a:t>extremely</a:t>
                      </a:r>
                      <a:r>
                        <a:rPr lang="en-US" sz="1000" spc="20" dirty="0">
                          <a:effectLst/>
                        </a:rPr>
                        <a:t> </a:t>
                      </a:r>
                      <a:r>
                        <a:rPr lang="en-US" sz="1000" dirty="0">
                          <a:effectLst/>
                        </a:rPr>
                        <a:t>delicate.</a:t>
                      </a:r>
                      <a:r>
                        <a:rPr lang="en-US" sz="1000" spc="30" dirty="0">
                          <a:effectLst/>
                        </a:rPr>
                        <a:t> </a:t>
                      </a:r>
                      <a:r>
                        <a:rPr lang="en-US" sz="1000" spc="-15" dirty="0">
                          <a:effectLst/>
                        </a:rPr>
                        <a:t>The</a:t>
                      </a:r>
                      <a:r>
                        <a:rPr lang="en-US" sz="1000" spc="-20" dirty="0">
                          <a:effectLst/>
                        </a:rPr>
                        <a:t> </a:t>
                      </a:r>
                      <a:r>
                        <a:rPr lang="en-US" sz="1000" dirty="0">
                          <a:effectLst/>
                        </a:rPr>
                        <a:t>soft</a:t>
                      </a:r>
                      <a:r>
                        <a:rPr lang="en-US" sz="1000" spc="-60" dirty="0">
                          <a:effectLst/>
                        </a:rPr>
                        <a:t> </a:t>
                      </a:r>
                      <a:r>
                        <a:rPr lang="en-US" sz="1000" dirty="0">
                          <a:effectLst/>
                        </a:rPr>
                        <a:t>fat</a:t>
                      </a:r>
                      <a:r>
                        <a:rPr lang="en-US" sz="1000" spc="-65" dirty="0">
                          <a:effectLst/>
                        </a:rPr>
                        <a:t> </a:t>
                      </a:r>
                      <a:r>
                        <a:rPr lang="en-US" sz="1000" dirty="0">
                          <a:effectLst/>
                        </a:rPr>
                        <a:t>has</a:t>
                      </a:r>
                      <a:r>
                        <a:rPr lang="en-US" sz="1000" spc="-50" dirty="0">
                          <a:effectLst/>
                        </a:rPr>
                        <a:t> </a:t>
                      </a:r>
                      <a:r>
                        <a:rPr lang="en-US" sz="1000" dirty="0">
                          <a:effectLst/>
                        </a:rPr>
                        <a:t>a</a:t>
                      </a:r>
                      <a:r>
                        <a:rPr lang="en-US" sz="1000" spc="-65" dirty="0">
                          <a:effectLst/>
                        </a:rPr>
                        <a:t> </a:t>
                      </a:r>
                      <a:r>
                        <a:rPr lang="en-US" sz="1000" dirty="0">
                          <a:effectLst/>
                        </a:rPr>
                        <a:t>low</a:t>
                      </a:r>
                      <a:r>
                        <a:rPr lang="en-US" sz="1000" spc="-45" dirty="0">
                          <a:effectLst/>
                        </a:rPr>
                        <a:t> </a:t>
                      </a:r>
                      <a:r>
                        <a:rPr lang="en-US" sz="1000" spc="-15" dirty="0">
                          <a:effectLst/>
                        </a:rPr>
                        <a:t>melting</a:t>
                      </a:r>
                      <a:r>
                        <a:rPr lang="en-US" sz="1000" spc="30" dirty="0">
                          <a:effectLst/>
                        </a:rPr>
                        <a:t> </a:t>
                      </a:r>
                      <a:r>
                        <a:rPr lang="en-US" sz="1000" dirty="0">
                          <a:effectLst/>
                        </a:rPr>
                        <a:t>point,</a:t>
                      </a:r>
                      <a:r>
                        <a:rPr lang="en-US" sz="1000" spc="-35" dirty="0">
                          <a:effectLst/>
                        </a:rPr>
                        <a:t> </a:t>
                      </a:r>
                      <a:r>
                        <a:rPr lang="en-US" sz="1000" dirty="0">
                          <a:effectLst/>
                        </a:rPr>
                        <a:t>due</a:t>
                      </a:r>
                      <a:r>
                        <a:rPr lang="en-US" sz="1000" spc="-70" dirty="0">
                          <a:effectLst/>
                        </a:rPr>
                        <a:t> </a:t>
                      </a:r>
                      <a:r>
                        <a:rPr lang="en-US" sz="1000" dirty="0">
                          <a:effectLst/>
                        </a:rPr>
                        <a:t>in</a:t>
                      </a:r>
                      <a:r>
                        <a:rPr lang="en-US" sz="1000" spc="-55" dirty="0">
                          <a:effectLst/>
                        </a:rPr>
                        <a:t> </a:t>
                      </a:r>
                      <a:r>
                        <a:rPr lang="en-US" sz="1000" dirty="0">
                          <a:effectLst/>
                        </a:rPr>
                        <a:t>part</a:t>
                      </a:r>
                      <a:r>
                        <a:rPr lang="en-US" sz="1000" spc="-80" dirty="0">
                          <a:effectLst/>
                        </a:rPr>
                        <a:t> </a:t>
                      </a:r>
                      <a:r>
                        <a:rPr lang="en-US" sz="1000" spc="-15" dirty="0">
                          <a:effectLst/>
                        </a:rPr>
                        <a:t>to</a:t>
                      </a:r>
                      <a:r>
                        <a:rPr lang="en-US" sz="1000" spc="-25" dirty="0">
                          <a:effectLst/>
                        </a:rPr>
                        <a:t> </a:t>
                      </a:r>
                      <a:r>
                        <a:rPr lang="en-US" sz="1000" dirty="0">
                          <a:effectLst/>
                        </a:rPr>
                        <a:t>its</a:t>
                      </a:r>
                      <a:r>
                        <a:rPr lang="en-US" sz="1000" spc="-30" dirty="0">
                          <a:effectLst/>
                        </a:rPr>
                        <a:t> </a:t>
                      </a:r>
                      <a:r>
                        <a:rPr lang="en-US" sz="1000" dirty="0">
                          <a:effectLst/>
                        </a:rPr>
                        <a:t>high</a:t>
                      </a:r>
                      <a:r>
                        <a:rPr lang="en-US" sz="1000" spc="-55" dirty="0">
                          <a:effectLst/>
                        </a:rPr>
                        <a:t> </a:t>
                      </a:r>
                      <a:r>
                        <a:rPr lang="en-US" sz="1000" dirty="0">
                          <a:effectLst/>
                        </a:rPr>
                        <a:t>proportion</a:t>
                      </a:r>
                      <a:r>
                        <a:rPr lang="en-US" sz="1000" spc="-60" dirty="0">
                          <a:effectLst/>
                        </a:rPr>
                        <a:t> </a:t>
                      </a:r>
                      <a:r>
                        <a:rPr lang="en-US" sz="1000" dirty="0">
                          <a:effectLst/>
                        </a:rPr>
                        <a:t>of</a:t>
                      </a:r>
                      <a:r>
                        <a:rPr lang="en-US" sz="1000" spc="-10" dirty="0">
                          <a:effectLst/>
                        </a:rPr>
                        <a:t> </a:t>
                      </a:r>
                      <a:r>
                        <a:rPr lang="en-US" sz="1000" dirty="0">
                          <a:effectLst/>
                        </a:rPr>
                        <a:t>monosaturated</a:t>
                      </a:r>
                      <a:r>
                        <a:rPr lang="en-US" sz="1000" spc="45" dirty="0">
                          <a:effectLst/>
                        </a:rPr>
                        <a:t> </a:t>
                      </a:r>
                      <a:r>
                        <a:rPr lang="en-US" sz="1000" dirty="0">
                          <a:effectLst/>
                        </a:rPr>
                        <a:t>fats, </a:t>
                      </a:r>
                      <a:r>
                        <a:rPr lang="en-US" sz="1000" spc="-15" dirty="0">
                          <a:effectLst/>
                        </a:rPr>
                        <a:t>to </a:t>
                      </a:r>
                      <a:r>
                        <a:rPr lang="en-US" sz="1000" dirty="0">
                          <a:effectLst/>
                        </a:rPr>
                        <a:t>go along with high levels of omega-3 and 6. Fat is where </a:t>
                      </a:r>
                      <a:r>
                        <a:rPr lang="en-US" sz="1000" spc="-15" dirty="0">
                          <a:effectLst/>
                        </a:rPr>
                        <a:t>the </a:t>
                      </a:r>
                      <a:r>
                        <a:rPr lang="en-US" sz="1000" dirty="0">
                          <a:effectLst/>
                        </a:rPr>
                        <a:t>flavour of meat resides. </a:t>
                      </a:r>
                      <a:r>
                        <a:rPr lang="en-US" sz="1000" spc="-15" dirty="0">
                          <a:effectLst/>
                        </a:rPr>
                        <a:t>The </a:t>
                      </a:r>
                      <a:r>
                        <a:rPr lang="en-US" sz="1000" dirty="0">
                          <a:effectLst/>
                        </a:rPr>
                        <a:t>taste of wagyu is smooth, velvety and sweet. Many consider it </a:t>
                      </a:r>
                      <a:r>
                        <a:rPr lang="en-US" sz="1000" spc="-15" dirty="0">
                          <a:effectLst/>
                        </a:rPr>
                        <a:t>to </a:t>
                      </a:r>
                      <a:r>
                        <a:rPr lang="en-US" sz="1000" dirty="0">
                          <a:effectLst/>
                        </a:rPr>
                        <a:t>be </a:t>
                      </a:r>
                      <a:r>
                        <a:rPr lang="en-US" sz="1000" spc="-15" dirty="0">
                          <a:effectLst/>
                        </a:rPr>
                        <a:t>the </a:t>
                      </a:r>
                      <a:r>
                        <a:rPr lang="en-US" sz="1000" dirty="0">
                          <a:effectLst/>
                        </a:rPr>
                        <a:t>juiciest richest steak in </a:t>
                      </a:r>
                      <a:r>
                        <a:rPr lang="en-US" sz="1000" spc="-15" dirty="0">
                          <a:effectLst/>
                        </a:rPr>
                        <a:t>the</a:t>
                      </a:r>
                      <a:r>
                        <a:rPr lang="en-US" sz="1000" spc="-70" dirty="0">
                          <a:effectLst/>
                        </a:rPr>
                        <a:t> </a:t>
                      </a:r>
                      <a:r>
                        <a:rPr lang="en-US" sz="1000" dirty="0">
                          <a:effectLst/>
                        </a:rPr>
                        <a:t>world.</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828474203"/>
                  </a:ext>
                </a:extLst>
              </a:tr>
              <a:tr h="398385">
                <a:tc gridSpan="2">
                  <a:txBody>
                    <a:bodyPr/>
                    <a:lstStyle/>
                    <a:p>
                      <a:pPr marL="90805">
                        <a:spcBef>
                          <a:spcPts val="125"/>
                        </a:spcBef>
                        <a:spcAft>
                          <a:spcPts val="0"/>
                        </a:spcAft>
                      </a:pPr>
                      <a:r>
                        <a:rPr lang="en-US" sz="1000" u="sng" dirty="0">
                          <a:effectLst/>
                        </a:rPr>
                        <a:t>Vea</a:t>
                      </a:r>
                      <a:r>
                        <a:rPr lang="en-US" sz="1000" dirty="0">
                          <a:effectLst/>
                        </a:rPr>
                        <a:t>l</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hMerge="1">
                  <a:txBody>
                    <a:bodyPr/>
                    <a:lstStyle/>
                    <a:p>
                      <a:endParaRPr lang="en-GB"/>
                    </a:p>
                  </a:txBody>
                  <a:tcPr/>
                </a:tc>
                <a:tc>
                  <a:txBody>
                    <a:bodyPr/>
                    <a:lstStyle/>
                    <a:p>
                      <a:endParaRPr lang="en-GB"/>
                    </a:p>
                  </a:txBody>
                  <a:tcPr marL="0" marR="0" marT="0" marB="0"/>
                </a:tc>
                <a:tc>
                  <a:txBody>
                    <a:bodyPr/>
                    <a:lstStyle/>
                    <a:p>
                      <a:pPr marL="91440" marR="133350">
                        <a:lnSpc>
                          <a:spcPct val="80000"/>
                        </a:lnSpc>
                        <a:spcBef>
                          <a:spcPts val="285"/>
                        </a:spcBef>
                        <a:spcAft>
                          <a:spcPts val="0"/>
                        </a:spcAft>
                      </a:pPr>
                      <a:r>
                        <a:rPr lang="en-US" sz="1000" dirty="0">
                          <a:effectLst/>
                        </a:rPr>
                        <a:t>Veal meat comes from the male calves of cows bred for dairy, slaughtered when they are a few months old. For years’ veal has been shunned by British consumers on welfare issue grounds. However, Freedom Food Laws and improved welfare standards for rearing calves have enabled veal to regain its popularity in supermarkets and on restaurant menus in recent years.</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911884618"/>
                  </a:ext>
                </a:extLst>
              </a:tr>
              <a:tr h="164824">
                <a:tc gridSpan="2">
                  <a:txBody>
                    <a:bodyPr/>
                    <a:lstStyle/>
                    <a:p>
                      <a:pPr marL="143510">
                        <a:spcBef>
                          <a:spcPts val="130"/>
                        </a:spcBef>
                        <a:spcAft>
                          <a:spcPts val="0"/>
                        </a:spcAft>
                      </a:pPr>
                      <a:r>
                        <a:rPr lang="en-US" sz="1000" u="sng" dirty="0">
                          <a:effectLst/>
                        </a:rPr>
                        <a:t>Meat from sheep</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hMerge="1">
                  <a:txBody>
                    <a:bodyPr/>
                    <a:lstStyle/>
                    <a:p>
                      <a:endParaRPr lang="en-GB"/>
                    </a:p>
                  </a:txBody>
                  <a:tcPr/>
                </a:tc>
                <a:tc>
                  <a:txBody>
                    <a:bodyPr/>
                    <a:lstStyle/>
                    <a:p>
                      <a:endParaRPr lang="en-GB" dirty="0"/>
                    </a:p>
                  </a:txBody>
                  <a:tcPr marL="0" marR="0" marT="0" marB="0"/>
                </a:tc>
                <a:tc>
                  <a:txBody>
                    <a:bodyPr/>
                    <a:lstStyle/>
                    <a:p>
                      <a:pPr marL="91440">
                        <a:spcBef>
                          <a:spcPts val="130"/>
                        </a:spcBef>
                        <a:spcAft>
                          <a:spcPts val="0"/>
                        </a:spcAft>
                      </a:pPr>
                      <a:r>
                        <a:rPr lang="en-US" sz="1000" dirty="0">
                          <a:effectLst/>
                        </a:rPr>
                        <a:t>Lamb is sheep under one-year-old. Hogget is a lamb older than one year. Mutton is the meat of older sheep.</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337545541"/>
                  </a:ext>
                </a:extLst>
              </a:tr>
              <a:tr h="164824">
                <a:tc rowSpan="4">
                  <a:txBody>
                    <a:bodyPr/>
                    <a:lstStyle/>
                    <a:p>
                      <a:pPr marL="48895">
                        <a:spcBef>
                          <a:spcPts val="520"/>
                        </a:spcBef>
                        <a:spcAft>
                          <a:spcPts val="0"/>
                        </a:spcAft>
                      </a:pPr>
                      <a:r>
                        <a:rPr lang="en-US" sz="900" u="sng">
                          <a:effectLst/>
                        </a:rPr>
                        <a:t>Meat from Pigs</a:t>
                      </a:r>
                      <a:endParaRPr lang="en-GB" sz="10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vert="vert270"/>
                </a:tc>
                <a:tc>
                  <a:txBody>
                    <a:bodyPr/>
                    <a:lstStyle/>
                    <a:p>
                      <a:pPr marL="90805">
                        <a:spcBef>
                          <a:spcPts val="130"/>
                        </a:spcBef>
                        <a:spcAft>
                          <a:spcPts val="0"/>
                        </a:spcAft>
                      </a:pPr>
                      <a:r>
                        <a:rPr lang="en-US" sz="1000" u="sng">
                          <a:effectLst/>
                        </a:rPr>
                        <a:t>Pork</a:t>
                      </a:r>
                      <a:endParaRPr lang="en-GB" sz="105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rowSpan="4">
                  <a:txBody>
                    <a:bodyPr/>
                    <a:lstStyle/>
                    <a:p>
                      <a:pPr marL="90805">
                        <a:spcBef>
                          <a:spcPts val="130"/>
                        </a:spcBef>
                        <a:spcAft>
                          <a:spcPts val="0"/>
                        </a:spcAft>
                      </a:pP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91440">
                        <a:spcBef>
                          <a:spcPts val="130"/>
                        </a:spcBef>
                        <a:spcAft>
                          <a:spcPts val="0"/>
                        </a:spcAft>
                      </a:pPr>
                      <a:r>
                        <a:rPr lang="en-US" sz="1000">
                          <a:effectLst/>
                        </a:rPr>
                        <a:t>This is all the meat that comes from pigs. To add extra choice pork can be cured and smoked.</a:t>
                      </a:r>
                      <a:endParaRPr lang="en-GB" sz="105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1131204"/>
                  </a:ext>
                </a:extLst>
              </a:tr>
              <a:tr h="164824">
                <a:tc vMerge="1">
                  <a:txBody>
                    <a:bodyPr/>
                    <a:lstStyle/>
                    <a:p>
                      <a:endParaRPr lang="en-GB"/>
                    </a:p>
                  </a:txBody>
                  <a:tcPr/>
                </a:tc>
                <a:tc>
                  <a:txBody>
                    <a:bodyPr/>
                    <a:lstStyle/>
                    <a:p>
                      <a:pPr marL="90805">
                        <a:spcBef>
                          <a:spcPts val="125"/>
                        </a:spcBef>
                        <a:spcAft>
                          <a:spcPts val="0"/>
                        </a:spcAft>
                      </a:pPr>
                      <a:r>
                        <a:rPr lang="en-US" sz="1000" dirty="0">
                          <a:effectLst/>
                        </a:rPr>
                        <a:t>Ham</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vMerge="1">
                  <a:txBody>
                    <a:bodyPr/>
                    <a:lstStyle/>
                    <a:p>
                      <a:pPr marL="90805">
                        <a:spcBef>
                          <a:spcPts val="125"/>
                        </a:spcBef>
                        <a:spcAft>
                          <a:spcPts val="0"/>
                        </a:spcAft>
                      </a:pP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91440">
                        <a:spcBef>
                          <a:spcPts val="130"/>
                        </a:spcBef>
                        <a:spcAft>
                          <a:spcPts val="0"/>
                        </a:spcAft>
                      </a:pPr>
                      <a:r>
                        <a:rPr lang="en-US" sz="1000" dirty="0">
                          <a:effectLst/>
                        </a:rPr>
                        <a:t>This is a specific cut of the thigh part of the pig which has been cured and or salted.</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1708158028"/>
                  </a:ext>
                </a:extLst>
              </a:tr>
              <a:tr h="256460">
                <a:tc vMerge="1">
                  <a:txBody>
                    <a:bodyPr/>
                    <a:lstStyle/>
                    <a:p>
                      <a:endParaRPr lang="en-GB"/>
                    </a:p>
                  </a:txBody>
                  <a:tcPr/>
                </a:tc>
                <a:tc>
                  <a:txBody>
                    <a:bodyPr/>
                    <a:lstStyle/>
                    <a:p>
                      <a:pPr marL="90805">
                        <a:spcBef>
                          <a:spcPts val="125"/>
                        </a:spcBef>
                        <a:spcAft>
                          <a:spcPts val="0"/>
                        </a:spcAft>
                      </a:pPr>
                      <a:r>
                        <a:rPr lang="en-US" sz="1000" dirty="0">
                          <a:effectLst/>
                        </a:rPr>
                        <a:t>Bacon</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vMerge="1">
                  <a:txBody>
                    <a:bodyPr/>
                    <a:lstStyle/>
                    <a:p>
                      <a:pPr marL="90805">
                        <a:spcBef>
                          <a:spcPts val="125"/>
                        </a:spcBef>
                        <a:spcAft>
                          <a:spcPts val="0"/>
                        </a:spcAft>
                      </a:pP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91440" marR="133350">
                        <a:lnSpc>
                          <a:spcPct val="80000"/>
                        </a:lnSpc>
                        <a:spcBef>
                          <a:spcPts val="290"/>
                        </a:spcBef>
                        <a:spcAft>
                          <a:spcPts val="0"/>
                        </a:spcAft>
                      </a:pPr>
                      <a:r>
                        <a:rPr lang="en-US" sz="1000" dirty="0">
                          <a:effectLst/>
                        </a:rPr>
                        <a:t>This</a:t>
                      </a:r>
                      <a:r>
                        <a:rPr lang="en-US" sz="1000" spc="-10" dirty="0">
                          <a:effectLst/>
                        </a:rPr>
                        <a:t> </a:t>
                      </a:r>
                      <a:r>
                        <a:rPr lang="en-US" sz="1000" dirty="0">
                          <a:effectLst/>
                        </a:rPr>
                        <a:t>is</a:t>
                      </a:r>
                      <a:r>
                        <a:rPr lang="en-US" sz="1000" spc="-60" dirty="0">
                          <a:effectLst/>
                        </a:rPr>
                        <a:t> </a:t>
                      </a:r>
                      <a:r>
                        <a:rPr lang="en-US" sz="1000" dirty="0">
                          <a:effectLst/>
                        </a:rPr>
                        <a:t>produced</a:t>
                      </a:r>
                      <a:r>
                        <a:rPr lang="en-US" sz="1000" spc="-40" dirty="0">
                          <a:effectLst/>
                        </a:rPr>
                        <a:t> </a:t>
                      </a:r>
                      <a:r>
                        <a:rPr lang="en-US" sz="1000" dirty="0">
                          <a:effectLst/>
                        </a:rPr>
                        <a:t>by</a:t>
                      </a:r>
                      <a:r>
                        <a:rPr lang="en-US" sz="1000" spc="-65" dirty="0">
                          <a:effectLst/>
                        </a:rPr>
                        <a:t> </a:t>
                      </a:r>
                      <a:r>
                        <a:rPr lang="en-US" sz="1000" dirty="0">
                          <a:effectLst/>
                        </a:rPr>
                        <a:t>curing</a:t>
                      </a:r>
                      <a:r>
                        <a:rPr lang="en-US" sz="1000" spc="-30" dirty="0">
                          <a:effectLst/>
                        </a:rPr>
                        <a:t> </a:t>
                      </a:r>
                      <a:r>
                        <a:rPr lang="en-US" sz="1000" dirty="0">
                          <a:effectLst/>
                        </a:rPr>
                        <a:t>pork</a:t>
                      </a:r>
                      <a:r>
                        <a:rPr lang="en-US" sz="1000" spc="-80" dirty="0">
                          <a:effectLst/>
                        </a:rPr>
                        <a:t> </a:t>
                      </a:r>
                      <a:r>
                        <a:rPr lang="en-US" sz="1000" dirty="0">
                          <a:effectLst/>
                        </a:rPr>
                        <a:t>with</a:t>
                      </a:r>
                      <a:r>
                        <a:rPr lang="en-US" sz="1000" spc="-30" dirty="0">
                          <a:effectLst/>
                        </a:rPr>
                        <a:t> </a:t>
                      </a:r>
                      <a:r>
                        <a:rPr lang="en-US" sz="1000" dirty="0">
                          <a:effectLst/>
                        </a:rPr>
                        <a:t>salt</a:t>
                      </a:r>
                      <a:r>
                        <a:rPr lang="en-US" sz="1000" spc="-55" dirty="0">
                          <a:effectLst/>
                        </a:rPr>
                        <a:t> </a:t>
                      </a:r>
                      <a:r>
                        <a:rPr lang="en-US" sz="1000" dirty="0">
                          <a:effectLst/>
                        </a:rPr>
                        <a:t>or</a:t>
                      </a:r>
                      <a:r>
                        <a:rPr lang="en-US" sz="1000" spc="-40" dirty="0">
                          <a:effectLst/>
                        </a:rPr>
                        <a:t> </a:t>
                      </a:r>
                      <a:r>
                        <a:rPr lang="en-US" sz="1000" dirty="0">
                          <a:effectLst/>
                        </a:rPr>
                        <a:t>in</a:t>
                      </a:r>
                      <a:r>
                        <a:rPr lang="en-US" sz="1000" spc="-75" dirty="0">
                          <a:effectLst/>
                        </a:rPr>
                        <a:t> </a:t>
                      </a:r>
                      <a:r>
                        <a:rPr lang="en-US" sz="1000" dirty="0">
                          <a:effectLst/>
                        </a:rPr>
                        <a:t>brine</a:t>
                      </a:r>
                      <a:r>
                        <a:rPr lang="en-US" sz="1000" spc="-55" dirty="0">
                          <a:effectLst/>
                        </a:rPr>
                        <a:t> </a:t>
                      </a:r>
                      <a:r>
                        <a:rPr lang="en-US" sz="1000" dirty="0">
                          <a:effectLst/>
                        </a:rPr>
                        <a:t>solution.</a:t>
                      </a:r>
                      <a:r>
                        <a:rPr lang="en-US" sz="1000" spc="-5" dirty="0">
                          <a:effectLst/>
                        </a:rPr>
                        <a:t> </a:t>
                      </a:r>
                      <a:r>
                        <a:rPr lang="en-US" sz="1000" spc="-20" dirty="0">
                          <a:effectLst/>
                        </a:rPr>
                        <a:t>After</a:t>
                      </a:r>
                      <a:r>
                        <a:rPr lang="en-US" sz="1000" spc="45" dirty="0">
                          <a:effectLst/>
                        </a:rPr>
                        <a:t> </a:t>
                      </a:r>
                      <a:r>
                        <a:rPr lang="en-US" sz="1000" dirty="0">
                          <a:effectLst/>
                        </a:rPr>
                        <a:t>maturing</a:t>
                      </a:r>
                      <a:r>
                        <a:rPr lang="en-US" sz="1000" spc="-5" dirty="0">
                          <a:effectLst/>
                        </a:rPr>
                        <a:t> </a:t>
                      </a:r>
                      <a:r>
                        <a:rPr lang="en-US" sz="1000" dirty="0">
                          <a:effectLst/>
                        </a:rPr>
                        <a:t>it</a:t>
                      </a:r>
                      <a:r>
                        <a:rPr lang="en-US" sz="1000" spc="-55" dirty="0">
                          <a:effectLst/>
                        </a:rPr>
                        <a:t> </a:t>
                      </a:r>
                      <a:r>
                        <a:rPr lang="en-US" sz="1000" dirty="0">
                          <a:effectLst/>
                        </a:rPr>
                        <a:t>is</a:t>
                      </a:r>
                      <a:r>
                        <a:rPr lang="en-US" sz="1000" spc="-60" dirty="0">
                          <a:effectLst/>
                        </a:rPr>
                        <a:t> </a:t>
                      </a:r>
                      <a:r>
                        <a:rPr lang="en-US" sz="1000" dirty="0">
                          <a:effectLst/>
                        </a:rPr>
                        <a:t>sold</a:t>
                      </a:r>
                      <a:r>
                        <a:rPr lang="en-US" sz="1000" spc="-40" dirty="0">
                          <a:effectLst/>
                        </a:rPr>
                        <a:t> </a:t>
                      </a:r>
                      <a:r>
                        <a:rPr lang="en-US" sz="1000" dirty="0">
                          <a:effectLst/>
                        </a:rPr>
                        <a:t>as</a:t>
                      </a:r>
                      <a:r>
                        <a:rPr lang="en-US" sz="1000" spc="-65" dirty="0">
                          <a:effectLst/>
                        </a:rPr>
                        <a:t> </a:t>
                      </a:r>
                      <a:r>
                        <a:rPr lang="en-US" sz="1000" dirty="0">
                          <a:effectLst/>
                        </a:rPr>
                        <a:t>unsmoked</a:t>
                      </a:r>
                      <a:r>
                        <a:rPr lang="en-US" sz="1000" spc="10" dirty="0">
                          <a:effectLst/>
                        </a:rPr>
                        <a:t> </a:t>
                      </a:r>
                      <a:r>
                        <a:rPr lang="en-US" sz="1000" dirty="0">
                          <a:effectLst/>
                        </a:rPr>
                        <a:t>bacon.</a:t>
                      </a:r>
                      <a:r>
                        <a:rPr lang="en-US" sz="1000" spc="-45" dirty="0">
                          <a:effectLst/>
                        </a:rPr>
                        <a:t> </a:t>
                      </a:r>
                      <a:r>
                        <a:rPr lang="en-US" sz="1000" dirty="0">
                          <a:effectLst/>
                        </a:rPr>
                        <a:t>It</a:t>
                      </a:r>
                      <a:r>
                        <a:rPr lang="en-US" sz="1000" spc="-75" dirty="0">
                          <a:effectLst/>
                        </a:rPr>
                        <a:t> </a:t>
                      </a:r>
                      <a:r>
                        <a:rPr lang="en-US" sz="1000" dirty="0">
                          <a:effectLst/>
                        </a:rPr>
                        <a:t>can</a:t>
                      </a:r>
                      <a:r>
                        <a:rPr lang="en-US" sz="1000" spc="-50" dirty="0">
                          <a:effectLst/>
                        </a:rPr>
                        <a:t> </a:t>
                      </a:r>
                      <a:r>
                        <a:rPr lang="en-US" sz="1000" dirty="0">
                          <a:effectLst/>
                        </a:rPr>
                        <a:t>be</a:t>
                      </a:r>
                      <a:r>
                        <a:rPr lang="en-US" sz="1000" spc="-55" dirty="0">
                          <a:effectLst/>
                        </a:rPr>
                        <a:t> </a:t>
                      </a:r>
                      <a:r>
                        <a:rPr lang="en-US" sz="1000" dirty="0">
                          <a:effectLst/>
                        </a:rPr>
                        <a:t>smoked</a:t>
                      </a:r>
                      <a:r>
                        <a:rPr lang="en-US" sz="1000" spc="50" dirty="0">
                          <a:effectLst/>
                        </a:rPr>
                        <a:t> </a:t>
                      </a:r>
                      <a:r>
                        <a:rPr lang="en-US" sz="1000" spc="-15" dirty="0">
                          <a:effectLst/>
                        </a:rPr>
                        <a:t>to </a:t>
                      </a:r>
                      <a:r>
                        <a:rPr lang="en-US" sz="1000" dirty="0">
                          <a:effectLst/>
                        </a:rPr>
                        <a:t>add</a:t>
                      </a:r>
                      <a:r>
                        <a:rPr lang="en-US" sz="1000" spc="-60" dirty="0">
                          <a:effectLst/>
                        </a:rPr>
                        <a:t> </a:t>
                      </a:r>
                      <a:r>
                        <a:rPr lang="en-US" sz="1000" dirty="0">
                          <a:effectLst/>
                        </a:rPr>
                        <a:t>extra</a:t>
                      </a:r>
                      <a:r>
                        <a:rPr lang="en-US" sz="1000" spc="10" dirty="0">
                          <a:effectLst/>
                        </a:rPr>
                        <a:t> </a:t>
                      </a:r>
                      <a:r>
                        <a:rPr lang="en-US" sz="1000" dirty="0">
                          <a:effectLst/>
                        </a:rPr>
                        <a:t>flavour</a:t>
                      </a:r>
                      <a:r>
                        <a:rPr lang="en-US" sz="1000" spc="-50" dirty="0">
                          <a:effectLst/>
                        </a:rPr>
                        <a:t> </a:t>
                      </a:r>
                      <a:r>
                        <a:rPr lang="en-US" sz="1000" spc="-15" dirty="0">
                          <a:effectLst/>
                        </a:rPr>
                        <a:t>to</a:t>
                      </a:r>
                      <a:r>
                        <a:rPr lang="en-US" sz="1000" spc="-40" dirty="0">
                          <a:effectLst/>
                        </a:rPr>
                        <a:t> </a:t>
                      </a:r>
                      <a:r>
                        <a:rPr lang="en-US" sz="1000" spc="-15" dirty="0">
                          <a:effectLst/>
                        </a:rPr>
                        <a:t>the</a:t>
                      </a:r>
                      <a:r>
                        <a:rPr lang="en-US" sz="1000" spc="-10" dirty="0">
                          <a:effectLst/>
                        </a:rPr>
                        <a:t> </a:t>
                      </a:r>
                      <a:r>
                        <a:rPr lang="en-US" sz="1000" dirty="0">
                          <a:effectLst/>
                        </a:rPr>
                        <a:t>bacon.</a:t>
                      </a:r>
                      <a:r>
                        <a:rPr lang="en-US" sz="1000" spc="-30" dirty="0">
                          <a:effectLst/>
                        </a:rPr>
                        <a:t> </a:t>
                      </a:r>
                      <a:r>
                        <a:rPr lang="en-US" sz="1000" spc="-15" dirty="0">
                          <a:effectLst/>
                        </a:rPr>
                        <a:t>The</a:t>
                      </a:r>
                      <a:r>
                        <a:rPr lang="en-US" sz="1000" spc="-30" dirty="0">
                          <a:effectLst/>
                        </a:rPr>
                        <a:t> </a:t>
                      </a:r>
                      <a:r>
                        <a:rPr lang="en-US" sz="1000" dirty="0">
                          <a:effectLst/>
                        </a:rPr>
                        <a:t>meat</a:t>
                      </a:r>
                      <a:r>
                        <a:rPr lang="en-US" sz="1000" spc="-5" dirty="0">
                          <a:effectLst/>
                        </a:rPr>
                        <a:t> </a:t>
                      </a:r>
                      <a:r>
                        <a:rPr lang="en-US" sz="1000" dirty="0">
                          <a:effectLst/>
                        </a:rPr>
                        <a:t>is usually</a:t>
                      </a:r>
                      <a:r>
                        <a:rPr lang="en-US" sz="1000" spc="-10" dirty="0">
                          <a:effectLst/>
                        </a:rPr>
                        <a:t> </a:t>
                      </a:r>
                      <a:r>
                        <a:rPr lang="en-US" sz="1000" dirty="0">
                          <a:effectLst/>
                        </a:rPr>
                        <a:t>darker</a:t>
                      </a:r>
                      <a:r>
                        <a:rPr lang="en-US" sz="1000" spc="-35" dirty="0">
                          <a:effectLst/>
                        </a:rPr>
                        <a:t> </a:t>
                      </a:r>
                      <a:r>
                        <a:rPr lang="en-US" sz="1000" dirty="0">
                          <a:effectLst/>
                        </a:rPr>
                        <a:t>in</a:t>
                      </a:r>
                      <a:r>
                        <a:rPr lang="en-US" sz="1000" spc="-65" dirty="0">
                          <a:effectLst/>
                        </a:rPr>
                        <a:t> </a:t>
                      </a:r>
                      <a:r>
                        <a:rPr lang="en-US" sz="1000" dirty="0">
                          <a:effectLst/>
                        </a:rPr>
                        <a:t>colour</a:t>
                      </a:r>
                      <a:r>
                        <a:rPr lang="en-US" sz="1000" spc="-15" dirty="0">
                          <a:effectLst/>
                        </a:rPr>
                        <a:t> </a:t>
                      </a:r>
                      <a:r>
                        <a:rPr lang="en-US" sz="1000" dirty="0">
                          <a:effectLst/>
                        </a:rPr>
                        <a:t>and</a:t>
                      </a:r>
                      <a:r>
                        <a:rPr lang="en-US" sz="1000" spc="-55" dirty="0">
                          <a:effectLst/>
                        </a:rPr>
                        <a:t> </a:t>
                      </a:r>
                      <a:r>
                        <a:rPr lang="en-US" sz="1000" dirty="0">
                          <a:effectLst/>
                        </a:rPr>
                        <a:t>has</a:t>
                      </a:r>
                      <a:r>
                        <a:rPr lang="en-US" sz="1000" spc="-35" dirty="0">
                          <a:effectLst/>
                        </a:rPr>
                        <a:t> </a:t>
                      </a:r>
                      <a:r>
                        <a:rPr lang="en-US" sz="1000" dirty="0">
                          <a:effectLst/>
                        </a:rPr>
                        <a:t>a</a:t>
                      </a:r>
                      <a:r>
                        <a:rPr lang="en-US" sz="1000" spc="-50" dirty="0">
                          <a:effectLst/>
                        </a:rPr>
                        <a:t> </a:t>
                      </a:r>
                      <a:r>
                        <a:rPr lang="en-US" sz="1000" dirty="0">
                          <a:effectLst/>
                        </a:rPr>
                        <a:t>distinctive</a:t>
                      </a:r>
                      <a:r>
                        <a:rPr lang="en-US" sz="1000" spc="-5" dirty="0">
                          <a:effectLst/>
                        </a:rPr>
                        <a:t> </a:t>
                      </a:r>
                      <a:r>
                        <a:rPr lang="en-US" sz="1000" dirty="0">
                          <a:effectLst/>
                        </a:rPr>
                        <a:t>flavour.</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480657358"/>
                  </a:ext>
                </a:extLst>
              </a:tr>
              <a:tr h="299099">
                <a:tc vMerge="1">
                  <a:txBody>
                    <a:bodyPr/>
                    <a:lstStyle/>
                    <a:p>
                      <a:endParaRPr lang="en-GB"/>
                    </a:p>
                  </a:txBody>
                  <a:tcPr/>
                </a:tc>
                <a:tc>
                  <a:txBody>
                    <a:bodyPr/>
                    <a:lstStyle/>
                    <a:p>
                      <a:pPr marL="90805">
                        <a:spcBef>
                          <a:spcPts val="125"/>
                        </a:spcBef>
                        <a:spcAft>
                          <a:spcPts val="0"/>
                        </a:spcAft>
                      </a:pPr>
                      <a:r>
                        <a:rPr lang="en-US" sz="1000" dirty="0">
                          <a:effectLst/>
                        </a:rPr>
                        <a:t>Gammon</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vMerge="1">
                  <a:txBody>
                    <a:bodyPr/>
                    <a:lstStyle/>
                    <a:p>
                      <a:pPr marL="90805">
                        <a:spcBef>
                          <a:spcPts val="125"/>
                        </a:spcBef>
                        <a:spcAft>
                          <a:spcPts val="0"/>
                        </a:spcAft>
                      </a:pP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tc>
                  <a:txBody>
                    <a:bodyPr/>
                    <a:lstStyle/>
                    <a:p>
                      <a:pPr marL="91440" marR="179705">
                        <a:lnSpc>
                          <a:spcPct val="80000"/>
                        </a:lnSpc>
                        <a:spcBef>
                          <a:spcPts val="290"/>
                        </a:spcBef>
                        <a:spcAft>
                          <a:spcPts val="0"/>
                        </a:spcAft>
                      </a:pPr>
                      <a:r>
                        <a:rPr lang="en-US" sz="1000" dirty="0">
                          <a:effectLst/>
                        </a:rPr>
                        <a:t>This is cured whole leg of pork. It is cut into slices and eaten hot as gammon steaks. It could be eaten cold as ham. Some hams may be cured and smoked such as ‘honey roast’. This adds a distinctive flavour and extends the shelf-life of the product.</a:t>
                      </a:r>
                      <a:endParaRPr lang="en-GB" sz="105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788174580"/>
                  </a:ext>
                </a:extLst>
              </a:tr>
            </a:tbl>
          </a:graphicData>
        </a:graphic>
      </p:graphicFrame>
      <p:sp>
        <p:nvSpPr>
          <p:cNvPr id="10" name="Text Box 194">
            <a:extLst>
              <a:ext uri="{FF2B5EF4-FFF2-40B4-BE49-F238E27FC236}">
                <a16:creationId xmlns:a16="http://schemas.microsoft.com/office/drawing/2014/main" id="{3E45B9EA-B903-4B9C-8756-06104C10C9C8}"/>
              </a:ext>
            </a:extLst>
          </p:cNvPr>
          <p:cNvSpPr txBox="1">
            <a:spLocks noChangeArrowheads="1"/>
          </p:cNvSpPr>
          <p:nvPr/>
        </p:nvSpPr>
        <p:spPr bwMode="auto">
          <a:xfrm>
            <a:off x="260667" y="4291526"/>
            <a:ext cx="2720658" cy="181611"/>
          </a:xfrm>
          <a:prstGeom prst="rect">
            <a:avLst/>
          </a:prstGeom>
          <a:noFill/>
          <a:ln w="12192">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120650" marR="518795">
              <a:lnSpc>
                <a:spcPct val="107000"/>
              </a:lnSpc>
              <a:spcBef>
                <a:spcPts val="340"/>
              </a:spcBef>
              <a:spcAft>
                <a:spcPts val="800"/>
              </a:spcAft>
            </a:pPr>
            <a:r>
              <a:rPr lang="en-GB" sz="1000" b="1" u="sng" dirty="0">
                <a:latin typeface="Calibri" panose="020F0502020204030204" pitchFamily="34" charset="0"/>
                <a:ea typeface="Times New Roman" panose="02020603050405020304" pitchFamily="18" charset="0"/>
                <a:cs typeface="Times New Roman" panose="02020603050405020304" pitchFamily="18" charset="0"/>
              </a:rPr>
              <a:t>Other s</a:t>
            </a:r>
            <a:r>
              <a:rPr lang="en-GB" sz="1000" b="1" u="sng" dirty="0">
                <a:effectLst/>
                <a:latin typeface="Calibri" panose="020F0502020204030204" pitchFamily="34" charset="0"/>
                <a:ea typeface="Times New Roman" panose="02020603050405020304" pitchFamily="18" charset="0"/>
                <a:cs typeface="Times New Roman" panose="02020603050405020304" pitchFamily="18" charset="0"/>
              </a:rPr>
              <a:t>ources of meat</a:t>
            </a:r>
            <a:r>
              <a:rPr lang="en-GB" sz="10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000" b="1" u="sng" dirty="0">
                <a:latin typeface="Calibri" panose="020F0502020204030204" pitchFamily="34" charset="0"/>
                <a:ea typeface="Times New Roman" panose="02020603050405020304" pitchFamily="18" charset="0"/>
                <a:cs typeface="Times New Roman" panose="02020603050405020304" pitchFamily="18" charset="0"/>
              </a:rPr>
              <a:t>can </a:t>
            </a:r>
            <a:r>
              <a:rPr lang="en-GB" sz="1000" b="1" u="sng" spc="-15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000" b="1" u="sng" dirty="0">
                <a:effectLst/>
                <a:latin typeface="Calibri" panose="020F0502020204030204" pitchFamily="34" charset="0"/>
                <a:ea typeface="Times New Roman" panose="02020603050405020304" pitchFamily="18" charset="0"/>
                <a:cs typeface="Times New Roman" panose="02020603050405020304" pitchFamily="18" charset="0"/>
              </a:rPr>
              <a:t>include:</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403BDF3-D8DD-4FCD-9959-260D9830851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82285" y="1770881"/>
            <a:ext cx="742767" cy="39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4E4A930-27D7-46C1-8141-339C597E2C9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97303" y="2610837"/>
            <a:ext cx="827749" cy="39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09ED1A7-78E0-43A4-BB85-23B1370D975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41278" y="3005640"/>
            <a:ext cx="417915" cy="2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1F92247-8897-4943-AE45-8247A70A1F4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41278" y="3473938"/>
            <a:ext cx="565400" cy="39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48A011E-D36C-48E7-A43A-703F461C327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790" y="4613659"/>
            <a:ext cx="272976" cy="17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78EA2E9D-8247-42BB-BB7B-5AC2F22555D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92342" y="4821706"/>
            <a:ext cx="272976" cy="28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784A48F6-2CFC-4FA2-8943-1D5CE9E14D8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092342" y="5105416"/>
            <a:ext cx="272976" cy="22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84B35748-A0B2-4F4B-ADF1-ACD02446B656}"/>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033761" y="5344182"/>
            <a:ext cx="415034" cy="21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178D7BE2-490D-4281-8AC5-62BC010817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780" y="5721081"/>
            <a:ext cx="984015" cy="421195"/>
          </a:xfrm>
          <a:prstGeom prst="rect">
            <a:avLst/>
          </a:prstGeom>
        </p:spPr>
      </p:pic>
      <p:pic>
        <p:nvPicPr>
          <p:cNvPr id="24" name="Picture 23">
            <a:extLst>
              <a:ext uri="{FF2B5EF4-FFF2-40B4-BE49-F238E27FC236}">
                <a16:creationId xmlns:a16="http://schemas.microsoft.com/office/drawing/2014/main" id="{98B8644B-2E0F-4DF8-AC31-1F16E9668B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2482" y="6142276"/>
            <a:ext cx="470525" cy="499523"/>
          </a:xfrm>
          <a:prstGeom prst="rect">
            <a:avLst/>
          </a:prstGeom>
        </p:spPr>
      </p:pic>
      <p:pic>
        <p:nvPicPr>
          <p:cNvPr id="26" name="Picture 25">
            <a:extLst>
              <a:ext uri="{FF2B5EF4-FFF2-40B4-BE49-F238E27FC236}">
                <a16:creationId xmlns:a16="http://schemas.microsoft.com/office/drawing/2014/main" id="{EA8D6582-6440-4196-9451-264AE4BA44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3050" y="6220603"/>
            <a:ext cx="597396" cy="421195"/>
          </a:xfrm>
          <a:prstGeom prst="rect">
            <a:avLst/>
          </a:prstGeom>
        </p:spPr>
      </p:pic>
      <p:sp>
        <p:nvSpPr>
          <p:cNvPr id="27" name="Text Box 176">
            <a:extLst>
              <a:ext uri="{FF2B5EF4-FFF2-40B4-BE49-F238E27FC236}">
                <a16:creationId xmlns:a16="http://schemas.microsoft.com/office/drawing/2014/main" id="{2224F9B8-A846-4036-B579-7A61932E8501}"/>
              </a:ext>
            </a:extLst>
          </p:cNvPr>
          <p:cNvSpPr txBox="1">
            <a:spLocks noChangeArrowheads="1"/>
          </p:cNvSpPr>
          <p:nvPr/>
        </p:nvSpPr>
        <p:spPr bwMode="auto">
          <a:xfrm>
            <a:off x="11979632" y="2105636"/>
            <a:ext cx="180975" cy="297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marL="12700">
              <a:spcBef>
                <a:spcPts val="100"/>
              </a:spcBef>
              <a:spcAft>
                <a:spcPts val="0"/>
              </a:spcAft>
            </a:pPr>
            <a:r>
              <a:rPr lang="en-US" sz="1000" b="1">
                <a:effectLst/>
                <a:latin typeface="Tahoma" panose="020B0604030504040204" pitchFamily="34" charset="0"/>
                <a:ea typeface="Tahoma" panose="020B0604030504040204" pitchFamily="34" charset="0"/>
              </a:rPr>
              <a:t>Topic:</a:t>
            </a:r>
            <a:r>
              <a:rPr lang="en-US" sz="1000" b="1" spc="-25">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Commodities</a:t>
            </a:r>
            <a:r>
              <a:rPr lang="en-US" sz="1000" b="1" spc="-195">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a:t>
            </a:r>
            <a:r>
              <a:rPr lang="en-US" sz="1000" b="1" spc="10">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Meat,</a:t>
            </a:r>
            <a:r>
              <a:rPr lang="en-US" sz="1000" b="1" spc="-165">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Poultry,</a:t>
            </a:r>
            <a:r>
              <a:rPr lang="en-US" sz="1000" b="1" spc="-160">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Fish</a:t>
            </a:r>
            <a:r>
              <a:rPr lang="en-US" sz="1000" b="1" spc="-155">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&amp;</a:t>
            </a:r>
            <a:r>
              <a:rPr lang="en-US" sz="1000" b="1" spc="-145">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Eggs</a:t>
            </a:r>
            <a:endParaRPr lang="en-GB" sz="1100">
              <a:effectLst/>
              <a:latin typeface="Tahoma" panose="020B0604030504040204" pitchFamily="34" charset="0"/>
              <a:ea typeface="Tahoma" panose="020B0604030504040204" pitchFamily="34" charset="0"/>
            </a:endParaRPr>
          </a:p>
        </p:txBody>
      </p:sp>
    </p:spTree>
    <p:extLst>
      <p:ext uri="{BB962C8B-B14F-4D97-AF65-F5344CB8AC3E}">
        <p14:creationId xmlns:p14="http://schemas.microsoft.com/office/powerpoint/2010/main" val="233593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88">
            <a:extLst>
              <a:ext uri="{FF2B5EF4-FFF2-40B4-BE49-F238E27FC236}">
                <a16:creationId xmlns:a16="http://schemas.microsoft.com/office/drawing/2014/main" id="{44128485-39ED-4E62-90FE-B7644B4222BF}"/>
              </a:ext>
            </a:extLst>
          </p:cNvPr>
          <p:cNvSpPr txBox="1">
            <a:spLocks noChangeArrowheads="1"/>
          </p:cNvSpPr>
          <p:nvPr/>
        </p:nvSpPr>
        <p:spPr bwMode="auto">
          <a:xfrm>
            <a:off x="79692" y="212449"/>
            <a:ext cx="3203440" cy="170728"/>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84455" marR="111125">
              <a:lnSpc>
                <a:spcPct val="81000"/>
              </a:lnSpc>
              <a:spcBef>
                <a:spcPts val="760"/>
              </a:spcBef>
            </a:pPr>
            <a:r>
              <a:rPr lang="en-GB" sz="1000" b="1" u="sng" dirty="0">
                <a:effectLst/>
                <a:latin typeface="Calibri" panose="020F0502020204030204" pitchFamily="34" charset="0"/>
                <a:ea typeface="Times New Roman" panose="02020603050405020304" pitchFamily="18" charset="0"/>
                <a:cs typeface="Times New Roman" panose="02020603050405020304" pitchFamily="18" charset="0"/>
              </a:rPr>
              <a:t>Offal:</a:t>
            </a:r>
            <a:r>
              <a:rPr lang="en-GB" sz="1400" b="1" u="sng" dirty="0">
                <a:latin typeface="Calibri" panose="020F0502020204030204" pitchFamily="34" charset="0"/>
                <a:ea typeface="Times New Roman" panose="02020603050405020304" pitchFamily="18" charset="0"/>
                <a:cs typeface="Times New Roman" panose="02020603050405020304" pitchFamily="18" charset="0"/>
              </a:rPr>
              <a:t> </a:t>
            </a:r>
            <a:r>
              <a:rPr lang="en-US" sz="1000" dirty="0">
                <a:effectLst/>
                <a:ea typeface="Tahoma" panose="020B0604030504040204" pitchFamily="34" charset="0"/>
              </a:rPr>
              <a:t>Meat is </a:t>
            </a:r>
            <a:r>
              <a:rPr lang="en-US" sz="1000" dirty="0">
                <a:ea typeface="Tahoma" panose="020B0604030504040204" pitchFamily="34" charset="0"/>
              </a:rPr>
              <a:t>t</a:t>
            </a:r>
            <a:r>
              <a:rPr lang="en-US" sz="1000" dirty="0">
                <a:effectLst/>
                <a:ea typeface="Tahoma" panose="020B0604030504040204" pitchFamily="34" charset="0"/>
              </a:rPr>
              <a:t>he edible internal organs are called Offal. </a:t>
            </a:r>
            <a:endParaRPr lang="en-GB" sz="1000" dirty="0">
              <a:effectLst/>
              <a:ea typeface="Tahoma" panose="020B0604030504040204" pitchFamily="34" charset="0"/>
            </a:endParaRPr>
          </a:p>
        </p:txBody>
      </p:sp>
      <p:pic>
        <p:nvPicPr>
          <p:cNvPr id="14" name="Picture 13">
            <a:extLst>
              <a:ext uri="{FF2B5EF4-FFF2-40B4-BE49-F238E27FC236}">
                <a16:creationId xmlns:a16="http://schemas.microsoft.com/office/drawing/2014/main" id="{71100AF0-FFE9-4CC0-BAC2-ABA55B526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73" y="453276"/>
            <a:ext cx="4384596" cy="3080228"/>
          </a:xfrm>
          <a:prstGeom prst="rect">
            <a:avLst/>
          </a:prstGeom>
        </p:spPr>
      </p:pic>
      <p:pic>
        <p:nvPicPr>
          <p:cNvPr id="15" name="Picture 14" descr="Butcher chart Royalty Free Vector Image - VectorStock">
            <a:hlinkClick r:id="rId3" tgtFrame="&quot;_blank&quot;"/>
            <a:extLst>
              <a:ext uri="{FF2B5EF4-FFF2-40B4-BE49-F238E27FC236}">
                <a16:creationId xmlns:a16="http://schemas.microsoft.com/office/drawing/2014/main" id="{5BBB9EB1-411D-4CB9-9D2E-F27B47501672}"/>
              </a:ext>
            </a:extLst>
          </p:cNvPr>
          <p:cNvPicPr/>
          <p:nvPr/>
        </p:nvPicPr>
        <p:blipFill rotWithShape="1">
          <a:blip r:embed="rId4">
            <a:extLst>
              <a:ext uri="{28A0092B-C50C-407E-A947-70E740481C1C}">
                <a14:useLocalDpi xmlns:a14="http://schemas.microsoft.com/office/drawing/2010/main" val="0"/>
              </a:ext>
            </a:extLst>
          </a:blip>
          <a:srcRect l="8812" r="63425" b="71999"/>
          <a:stretch/>
        </p:blipFill>
        <p:spPr bwMode="auto">
          <a:xfrm>
            <a:off x="5141226" y="2208461"/>
            <a:ext cx="1485997" cy="1562350"/>
          </a:xfrm>
          <a:prstGeom prst="rect">
            <a:avLst/>
          </a:prstGeom>
          <a:noFill/>
          <a:ln>
            <a:noFill/>
          </a:ln>
          <a:extLst>
            <a:ext uri="{53640926-AAD7-44D8-BBD7-CCE9431645EC}">
              <a14:shadowObscured xmlns:a14="http://schemas.microsoft.com/office/drawing/2010/main"/>
            </a:ext>
          </a:extLst>
        </p:spPr>
      </p:pic>
      <p:pic>
        <p:nvPicPr>
          <p:cNvPr id="16" name="Picture 15" descr="Butcher chart Royalty Free Vector Image - VectorStock">
            <a:hlinkClick r:id="rId3" tgtFrame="&quot;_blank&quot;"/>
            <a:extLst>
              <a:ext uri="{FF2B5EF4-FFF2-40B4-BE49-F238E27FC236}">
                <a16:creationId xmlns:a16="http://schemas.microsoft.com/office/drawing/2014/main" id="{D7FE5A65-D5A2-49B7-906C-8C35DA2F7C90}"/>
              </a:ext>
            </a:extLst>
          </p:cNvPr>
          <p:cNvPicPr/>
          <p:nvPr/>
        </p:nvPicPr>
        <p:blipFill rotWithShape="1">
          <a:blip r:embed="rId4">
            <a:extLst>
              <a:ext uri="{28A0092B-C50C-407E-A947-70E740481C1C}">
                <a14:useLocalDpi xmlns:a14="http://schemas.microsoft.com/office/drawing/2010/main" val="0"/>
              </a:ext>
            </a:extLst>
          </a:blip>
          <a:srcRect l="65256" r="7369" b="71876"/>
          <a:stretch/>
        </p:blipFill>
        <p:spPr bwMode="auto">
          <a:xfrm>
            <a:off x="10145486" y="2105636"/>
            <a:ext cx="1461229" cy="1537268"/>
          </a:xfrm>
          <a:prstGeom prst="rect">
            <a:avLst/>
          </a:prstGeom>
          <a:noFill/>
          <a:ln>
            <a:noFill/>
          </a:ln>
          <a:extLst>
            <a:ext uri="{53640926-AAD7-44D8-BBD7-CCE9431645EC}">
              <a14:shadowObscured xmlns:a14="http://schemas.microsoft.com/office/drawing/2010/main"/>
            </a:ext>
          </a:extLst>
        </p:spPr>
      </p:pic>
      <p:pic>
        <p:nvPicPr>
          <p:cNvPr id="17" name="Picture 16" descr="Butcher chart Royalty Free Vector Image - VectorStock">
            <a:hlinkClick r:id="rId3" tgtFrame="&quot;_blank&quot;"/>
            <a:extLst>
              <a:ext uri="{FF2B5EF4-FFF2-40B4-BE49-F238E27FC236}">
                <a16:creationId xmlns:a16="http://schemas.microsoft.com/office/drawing/2014/main" id="{0A8437B1-4F27-4892-BF06-979F758D4D2C}"/>
              </a:ext>
            </a:extLst>
          </p:cNvPr>
          <p:cNvPicPr/>
          <p:nvPr/>
        </p:nvPicPr>
        <p:blipFill rotWithShape="1">
          <a:blip r:embed="rId4">
            <a:extLst>
              <a:ext uri="{28A0092B-C50C-407E-A947-70E740481C1C}">
                <a14:useLocalDpi xmlns:a14="http://schemas.microsoft.com/office/drawing/2010/main" val="0"/>
              </a:ext>
            </a:extLst>
          </a:blip>
          <a:srcRect t="28125" r="64985" b="41192"/>
          <a:stretch/>
        </p:blipFill>
        <p:spPr bwMode="auto">
          <a:xfrm>
            <a:off x="7269549" y="2080554"/>
            <a:ext cx="2034403" cy="1562350"/>
          </a:xfrm>
          <a:prstGeom prst="rect">
            <a:avLst/>
          </a:prstGeom>
          <a:noFill/>
          <a:ln>
            <a:noFill/>
          </a:ln>
          <a:extLst>
            <a:ext uri="{53640926-AAD7-44D8-BBD7-CCE9431645EC}">
              <a14:shadowObscured xmlns:a14="http://schemas.microsoft.com/office/drawing/2010/main"/>
            </a:ext>
          </a:extLst>
        </p:spPr>
      </p:pic>
      <p:pic>
        <p:nvPicPr>
          <p:cNvPr id="18" name="Picture 17" descr="Butcher chart Royalty Free Vector Image - VectorStock">
            <a:hlinkClick r:id="rId3" tgtFrame="&quot;_blank&quot;"/>
            <a:extLst>
              <a:ext uri="{FF2B5EF4-FFF2-40B4-BE49-F238E27FC236}">
                <a16:creationId xmlns:a16="http://schemas.microsoft.com/office/drawing/2014/main" id="{209E4C3D-D36B-45D0-BD50-BE3EB7E40859}"/>
              </a:ext>
            </a:extLst>
          </p:cNvPr>
          <p:cNvPicPr/>
          <p:nvPr/>
        </p:nvPicPr>
        <p:blipFill rotWithShape="1">
          <a:blip r:embed="rId4">
            <a:extLst>
              <a:ext uri="{28A0092B-C50C-407E-A947-70E740481C1C}">
                <a14:useLocalDpi xmlns:a14="http://schemas.microsoft.com/office/drawing/2010/main" val="0"/>
              </a:ext>
            </a:extLst>
          </a:blip>
          <a:srcRect l="53577" t="28517" r="6881" b="42766"/>
          <a:stretch/>
        </p:blipFill>
        <p:spPr bwMode="auto">
          <a:xfrm>
            <a:off x="4647728" y="113641"/>
            <a:ext cx="2265045" cy="1991995"/>
          </a:xfrm>
          <a:prstGeom prst="rect">
            <a:avLst/>
          </a:prstGeom>
          <a:noFill/>
          <a:ln>
            <a:noFill/>
          </a:ln>
          <a:extLst>
            <a:ext uri="{53640926-AAD7-44D8-BBD7-CCE9431645EC}">
              <a14:shadowObscured xmlns:a14="http://schemas.microsoft.com/office/drawing/2010/main"/>
            </a:ext>
          </a:extLst>
        </p:spPr>
      </p:pic>
      <p:pic>
        <p:nvPicPr>
          <p:cNvPr id="19" name="Picture 18" descr="Butcher chart Royalty Free Vector Image - VectorStock">
            <a:hlinkClick r:id="rId3" tgtFrame="&quot;_blank&quot;"/>
            <a:extLst>
              <a:ext uri="{FF2B5EF4-FFF2-40B4-BE49-F238E27FC236}">
                <a16:creationId xmlns:a16="http://schemas.microsoft.com/office/drawing/2014/main" id="{9576ED79-04B8-43FA-9D06-1CBE0700C49A}"/>
              </a:ext>
            </a:extLst>
          </p:cNvPr>
          <p:cNvPicPr/>
          <p:nvPr/>
        </p:nvPicPr>
        <p:blipFill rotWithShape="1">
          <a:blip r:embed="rId4">
            <a:extLst>
              <a:ext uri="{28A0092B-C50C-407E-A947-70E740481C1C}">
                <a14:useLocalDpi xmlns:a14="http://schemas.microsoft.com/office/drawing/2010/main" val="0"/>
              </a:ext>
            </a:extLst>
          </a:blip>
          <a:srcRect l="50261" t="57625" b="7361"/>
          <a:stretch/>
        </p:blipFill>
        <p:spPr bwMode="auto">
          <a:xfrm>
            <a:off x="6966632" y="138724"/>
            <a:ext cx="2640239" cy="1941830"/>
          </a:xfrm>
          <a:prstGeom prst="rect">
            <a:avLst/>
          </a:prstGeom>
          <a:noFill/>
          <a:ln>
            <a:noFill/>
          </a:ln>
          <a:extLst>
            <a:ext uri="{53640926-AAD7-44D8-BBD7-CCE9431645EC}">
              <a14:shadowObscured xmlns:a14="http://schemas.microsoft.com/office/drawing/2010/main"/>
            </a:ext>
          </a:extLst>
        </p:spPr>
      </p:pic>
      <p:pic>
        <p:nvPicPr>
          <p:cNvPr id="20" name="Picture 19" descr="Butcher chart Royalty Free Vector Image - VectorStock">
            <a:hlinkClick r:id="rId3" tgtFrame="&quot;_blank&quot;"/>
            <a:extLst>
              <a:ext uri="{FF2B5EF4-FFF2-40B4-BE49-F238E27FC236}">
                <a16:creationId xmlns:a16="http://schemas.microsoft.com/office/drawing/2014/main" id="{2DCFE251-F554-43F5-B258-EBDBA5679421}"/>
              </a:ext>
            </a:extLst>
          </p:cNvPr>
          <p:cNvPicPr/>
          <p:nvPr/>
        </p:nvPicPr>
        <p:blipFill rotWithShape="1">
          <a:blip r:embed="rId4">
            <a:extLst>
              <a:ext uri="{28A0092B-C50C-407E-A947-70E740481C1C}">
                <a14:useLocalDpi xmlns:a14="http://schemas.microsoft.com/office/drawing/2010/main" val="0"/>
              </a:ext>
            </a:extLst>
          </a:blip>
          <a:srcRect t="65492" r="59995" b="7556"/>
          <a:stretch/>
        </p:blipFill>
        <p:spPr bwMode="auto">
          <a:xfrm>
            <a:off x="9814560" y="212448"/>
            <a:ext cx="1975532" cy="1670981"/>
          </a:xfrm>
          <a:prstGeom prst="rect">
            <a:avLst/>
          </a:prstGeom>
          <a:noFill/>
          <a:ln>
            <a:noFill/>
          </a:ln>
          <a:extLst>
            <a:ext uri="{53640926-AAD7-44D8-BBD7-CCE9431645EC}">
              <a14:shadowObscured xmlns:a14="http://schemas.microsoft.com/office/drawing/2010/main"/>
            </a:ext>
          </a:extLst>
        </p:spPr>
      </p:pic>
      <p:sp>
        <p:nvSpPr>
          <p:cNvPr id="21" name="Text Box 188">
            <a:extLst>
              <a:ext uri="{FF2B5EF4-FFF2-40B4-BE49-F238E27FC236}">
                <a16:creationId xmlns:a16="http://schemas.microsoft.com/office/drawing/2014/main" id="{94E0D4B7-4849-48AB-A338-565DE8AED9F7}"/>
              </a:ext>
            </a:extLst>
          </p:cNvPr>
          <p:cNvSpPr txBox="1">
            <a:spLocks noChangeArrowheads="1"/>
          </p:cNvSpPr>
          <p:nvPr/>
        </p:nvSpPr>
        <p:spPr bwMode="auto">
          <a:xfrm>
            <a:off x="4902926" y="87897"/>
            <a:ext cx="6887165" cy="124551"/>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84455" marR="111125">
              <a:lnSpc>
                <a:spcPct val="81000"/>
              </a:lnSpc>
              <a:spcBef>
                <a:spcPts val="760"/>
              </a:spcBef>
            </a:pPr>
            <a:r>
              <a:rPr lang="en-GB" sz="1000" b="1" u="sng" dirty="0">
                <a:latin typeface="Calibri" panose="020F0502020204030204" pitchFamily="34" charset="0"/>
                <a:ea typeface="Tahoma" panose="020B0604030504040204" pitchFamily="34" charset="0"/>
                <a:cs typeface="Times New Roman" panose="02020603050405020304" pitchFamily="18" charset="0"/>
              </a:rPr>
              <a:t>Know your meat cuts</a:t>
            </a:r>
            <a:endParaRPr lang="en-GB" sz="1000" dirty="0">
              <a:effectLst/>
              <a:ea typeface="Tahoma" panose="020B0604030504040204" pitchFamily="34" charset="0"/>
            </a:endParaRPr>
          </a:p>
        </p:txBody>
      </p:sp>
      <p:sp>
        <p:nvSpPr>
          <p:cNvPr id="25" name="Text Box 176">
            <a:extLst>
              <a:ext uri="{FF2B5EF4-FFF2-40B4-BE49-F238E27FC236}">
                <a16:creationId xmlns:a16="http://schemas.microsoft.com/office/drawing/2014/main" id="{BF4A99F9-B31F-4E09-9CFC-714CDF50617F}"/>
              </a:ext>
            </a:extLst>
          </p:cNvPr>
          <p:cNvSpPr txBox="1">
            <a:spLocks noChangeArrowheads="1"/>
          </p:cNvSpPr>
          <p:nvPr/>
        </p:nvSpPr>
        <p:spPr bwMode="auto">
          <a:xfrm>
            <a:off x="11979632" y="2105636"/>
            <a:ext cx="180975" cy="297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marL="12700">
              <a:spcBef>
                <a:spcPts val="100"/>
              </a:spcBef>
              <a:spcAft>
                <a:spcPts val="0"/>
              </a:spcAft>
            </a:pPr>
            <a:r>
              <a:rPr lang="en-US" sz="1000" b="1">
                <a:effectLst/>
                <a:latin typeface="Tahoma" panose="020B0604030504040204" pitchFamily="34" charset="0"/>
                <a:ea typeface="Tahoma" panose="020B0604030504040204" pitchFamily="34" charset="0"/>
              </a:rPr>
              <a:t>Topic:</a:t>
            </a:r>
            <a:r>
              <a:rPr lang="en-US" sz="1000" b="1" spc="-25">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Commodities</a:t>
            </a:r>
            <a:r>
              <a:rPr lang="en-US" sz="1000" b="1" spc="-195">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a:t>
            </a:r>
            <a:r>
              <a:rPr lang="en-US" sz="1000" b="1" spc="10">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Meat,</a:t>
            </a:r>
            <a:r>
              <a:rPr lang="en-US" sz="1000" b="1" spc="-165">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Poultry,</a:t>
            </a:r>
            <a:r>
              <a:rPr lang="en-US" sz="1000" b="1" spc="-160">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Fish</a:t>
            </a:r>
            <a:r>
              <a:rPr lang="en-US" sz="1000" b="1" spc="-155">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&amp;</a:t>
            </a:r>
            <a:r>
              <a:rPr lang="en-US" sz="1000" b="1" spc="-145">
                <a:effectLst/>
                <a:latin typeface="Tahoma" panose="020B0604030504040204" pitchFamily="34" charset="0"/>
                <a:ea typeface="Tahoma" panose="020B0604030504040204" pitchFamily="34" charset="0"/>
              </a:rPr>
              <a:t> </a:t>
            </a:r>
            <a:r>
              <a:rPr lang="en-US" sz="1000" b="1">
                <a:effectLst/>
                <a:latin typeface="Tahoma" panose="020B0604030504040204" pitchFamily="34" charset="0"/>
                <a:ea typeface="Tahoma" panose="020B0604030504040204" pitchFamily="34" charset="0"/>
              </a:rPr>
              <a:t>Eggs</a:t>
            </a:r>
            <a:endParaRPr lang="en-GB" sz="1100">
              <a:effectLst/>
              <a:latin typeface="Tahoma" panose="020B0604030504040204" pitchFamily="34" charset="0"/>
              <a:ea typeface="Tahoma" panose="020B0604030504040204" pitchFamily="34" charset="0"/>
            </a:endParaRPr>
          </a:p>
        </p:txBody>
      </p:sp>
      <p:sp>
        <p:nvSpPr>
          <p:cNvPr id="26" name="Text Box 188">
            <a:extLst>
              <a:ext uri="{FF2B5EF4-FFF2-40B4-BE49-F238E27FC236}">
                <a16:creationId xmlns:a16="http://schemas.microsoft.com/office/drawing/2014/main" id="{7B48F641-849F-4E17-B06D-A7776875D47F}"/>
              </a:ext>
            </a:extLst>
          </p:cNvPr>
          <p:cNvSpPr txBox="1">
            <a:spLocks noChangeArrowheads="1"/>
          </p:cNvSpPr>
          <p:nvPr/>
        </p:nvSpPr>
        <p:spPr bwMode="auto">
          <a:xfrm>
            <a:off x="235802" y="3611649"/>
            <a:ext cx="1210094" cy="181062"/>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84455" marR="111125">
              <a:lnSpc>
                <a:spcPct val="81000"/>
              </a:lnSpc>
              <a:spcBef>
                <a:spcPts val="760"/>
              </a:spcBef>
            </a:pPr>
            <a:r>
              <a:rPr lang="en-GB" sz="1000" b="1" u="sng" dirty="0">
                <a:latin typeface="Calibri" panose="020F0502020204030204" pitchFamily="34" charset="0"/>
                <a:ea typeface="Tahoma" panose="020B0604030504040204" pitchFamily="34" charset="0"/>
                <a:cs typeface="Times New Roman" panose="02020603050405020304" pitchFamily="18" charset="0"/>
              </a:rPr>
              <a:t>FISH</a:t>
            </a:r>
            <a:r>
              <a:rPr lang="en-US" sz="1000" dirty="0">
                <a:effectLst/>
                <a:ea typeface="Tahoma" panose="020B0604030504040204" pitchFamily="34" charset="0"/>
              </a:rPr>
              <a:t> </a:t>
            </a:r>
            <a:endParaRPr lang="en-GB" sz="1000" dirty="0">
              <a:effectLst/>
              <a:ea typeface="Tahoma" panose="020B0604030504040204" pitchFamily="34" charset="0"/>
            </a:endParaRPr>
          </a:p>
        </p:txBody>
      </p:sp>
      <p:graphicFrame>
        <p:nvGraphicFramePr>
          <p:cNvPr id="29" name="Table 28">
            <a:extLst>
              <a:ext uri="{FF2B5EF4-FFF2-40B4-BE49-F238E27FC236}">
                <a16:creationId xmlns:a16="http://schemas.microsoft.com/office/drawing/2014/main" id="{2641E460-0A34-4A4D-9A9F-B272BEA0A0C0}"/>
              </a:ext>
            </a:extLst>
          </p:cNvPr>
          <p:cNvGraphicFramePr>
            <a:graphicFrameLocks noGrp="1"/>
          </p:cNvGraphicFramePr>
          <p:nvPr>
            <p:extLst>
              <p:ext uri="{D42A27DB-BD31-4B8C-83A1-F6EECF244321}">
                <p14:modId xmlns:p14="http://schemas.microsoft.com/office/powerpoint/2010/main" val="154274844"/>
              </p:ext>
            </p:extLst>
          </p:nvPr>
        </p:nvGraphicFramePr>
        <p:xfrm>
          <a:off x="209273" y="3848956"/>
          <a:ext cx="11580818" cy="2854039"/>
        </p:xfrm>
        <a:graphic>
          <a:graphicData uri="http://schemas.openxmlformats.org/drawingml/2006/table">
            <a:tbl>
              <a:tblPr/>
              <a:tblGrid>
                <a:gridCol w="879213">
                  <a:extLst>
                    <a:ext uri="{9D8B030D-6E8A-4147-A177-3AD203B41FA5}">
                      <a16:colId xmlns:a16="http://schemas.microsoft.com/office/drawing/2014/main" val="1580182954"/>
                    </a:ext>
                  </a:extLst>
                </a:gridCol>
                <a:gridCol w="7239588">
                  <a:extLst>
                    <a:ext uri="{9D8B030D-6E8A-4147-A177-3AD203B41FA5}">
                      <a16:colId xmlns:a16="http://schemas.microsoft.com/office/drawing/2014/main" val="4035798565"/>
                    </a:ext>
                  </a:extLst>
                </a:gridCol>
                <a:gridCol w="3462017">
                  <a:extLst>
                    <a:ext uri="{9D8B030D-6E8A-4147-A177-3AD203B41FA5}">
                      <a16:colId xmlns:a16="http://schemas.microsoft.com/office/drawing/2014/main" val="3886851337"/>
                    </a:ext>
                  </a:extLst>
                </a:gridCol>
              </a:tblGrid>
              <a:tr h="264050">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mn-lt"/>
                        </a:rPr>
                        <a:t>Classification</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GB" sz="1000" kern="1400">
                          <a:ln>
                            <a:noFill/>
                          </a:ln>
                          <a:solidFill>
                            <a:srgbClr val="000000"/>
                          </a:solidFill>
                          <a:effectLst/>
                          <a:latin typeface="+mn-lt"/>
                        </a:rPr>
                        <a:t>Type</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GB" sz="1000" kern="1400">
                          <a:ln>
                            <a:noFill/>
                          </a:ln>
                          <a:solidFill>
                            <a:srgbClr val="000000"/>
                          </a:solidFill>
                          <a:effectLst/>
                          <a:latin typeface="+mn-lt"/>
                        </a:rPr>
                        <a:t>Examples</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0608189"/>
                  </a:ext>
                </a:extLst>
              </a:tr>
              <a:tr h="907282">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mn-lt"/>
                        </a:rPr>
                        <a:t> </a:t>
                      </a:r>
                    </a:p>
                    <a:p>
                      <a:pPr marR="0" indent="0" algn="l" rtl="0">
                        <a:lnSpc>
                          <a:spcPct val="119000"/>
                        </a:lnSpc>
                        <a:spcBef>
                          <a:spcPts val="0"/>
                        </a:spcBef>
                        <a:spcAft>
                          <a:spcPts val="600"/>
                        </a:spcAft>
                      </a:pPr>
                      <a:r>
                        <a:rPr lang="en-GB" sz="1000" kern="1400" dirty="0">
                          <a:ln>
                            <a:noFill/>
                          </a:ln>
                          <a:solidFill>
                            <a:srgbClr val="000000"/>
                          </a:solidFill>
                          <a:effectLst/>
                          <a:latin typeface="+mn-lt"/>
                        </a:rPr>
                        <a:t>White</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GB" sz="1000" kern="1400" dirty="0">
                          <a:ln>
                            <a:noFill/>
                          </a:ln>
                          <a:solidFill>
                            <a:srgbClr val="000000"/>
                          </a:solidFill>
                          <a:effectLst/>
                          <a:latin typeface="+mn-lt"/>
                        </a:rPr>
                        <a:t> </a:t>
                      </a:r>
                      <a:r>
                        <a:rPr lang="en-US" sz="1000" kern="1200" dirty="0">
                          <a:solidFill>
                            <a:schemeClr val="tx1"/>
                          </a:solidFill>
                          <a:effectLst/>
                          <a:latin typeface="+mn-lt"/>
                          <a:ea typeface="+mn-ea"/>
                          <a:cs typeface="+mn-cs"/>
                        </a:rPr>
                        <a:t>White fish have less than 5 per cent fat (oil) in their flesh, which is why their flesh appears white. Instead, they have oil in their liver. Examples of white fish are: cod, haddock, halibut, whiting, coley, plaice and Dover sole. White fish are round (e.g. cod, haddock and whiting) or flat (e.g. plaice and sole).</a:t>
                      </a:r>
                      <a:endParaRPr lang="en-GB"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These have white skin underneath and dark skin on top for camouflage. Most white fish are sea water fish and live on the bottom of the sea bed. This group of fish are known as white fish because of the colour of their flesh—not the skin. Only minute traces of fat are found in this fish flesh.</a:t>
                      </a:r>
                      <a:endParaRPr lang="en-GB" sz="1000" kern="1400" dirty="0">
                        <a:ln>
                          <a:noFill/>
                        </a:ln>
                        <a:solidFill>
                          <a:srgbClr val="000000"/>
                        </a:solidFill>
                        <a:effectLst/>
                        <a:latin typeface="+mn-lt"/>
                      </a:endParaRP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mn-lt"/>
                        </a:rPr>
                        <a:t> </a:t>
                      </a:r>
                    </a:p>
                    <a:p>
                      <a:pPr marR="0" indent="0" algn="l" rtl="0">
                        <a:lnSpc>
                          <a:spcPct val="119000"/>
                        </a:lnSpc>
                        <a:spcBef>
                          <a:spcPts val="0"/>
                        </a:spcBef>
                        <a:spcAft>
                          <a:spcPts val="600"/>
                        </a:spcAft>
                      </a:pPr>
                      <a:r>
                        <a:rPr lang="en-GB" sz="1000" kern="1400" dirty="0">
                          <a:ln>
                            <a:noFill/>
                          </a:ln>
                          <a:solidFill>
                            <a:srgbClr val="000000"/>
                          </a:solidFill>
                          <a:effectLst/>
                          <a:latin typeface="+mn-lt"/>
                        </a:rPr>
                        <a:t> </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1273451"/>
                  </a:ext>
                </a:extLst>
              </a:tr>
              <a:tr h="741821">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mn-lt"/>
                        </a:rPr>
                        <a:t> </a:t>
                      </a:r>
                    </a:p>
                    <a:p>
                      <a:pPr marR="0" indent="0" algn="l" rtl="0">
                        <a:lnSpc>
                          <a:spcPct val="119000"/>
                        </a:lnSpc>
                        <a:spcBef>
                          <a:spcPts val="0"/>
                        </a:spcBef>
                        <a:spcAft>
                          <a:spcPts val="600"/>
                        </a:spcAft>
                      </a:pPr>
                      <a:r>
                        <a:rPr lang="en-GB" sz="1000" kern="1400" dirty="0">
                          <a:ln>
                            <a:noFill/>
                          </a:ln>
                          <a:solidFill>
                            <a:srgbClr val="000000"/>
                          </a:solidFill>
                          <a:effectLst/>
                          <a:latin typeface="+mn-lt"/>
                        </a:rPr>
                        <a:t>Oily</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100000"/>
                        </a:lnSpc>
                        <a:spcBef>
                          <a:spcPts val="0"/>
                        </a:spcBef>
                        <a:spcAft>
                          <a:spcPts val="600"/>
                        </a:spcAft>
                      </a:pPr>
                      <a:r>
                        <a:rPr lang="en-GB" sz="1000" kern="1400" dirty="0">
                          <a:ln>
                            <a:noFill/>
                          </a:ln>
                          <a:solidFill>
                            <a:srgbClr val="000000"/>
                          </a:solidFill>
                          <a:effectLst/>
                          <a:latin typeface="+mn-lt"/>
                        </a:rPr>
                        <a:t> </a:t>
                      </a:r>
                      <a:r>
                        <a:rPr lang="en-GB" sz="1000" b="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have between 10 and 20 per cent fat (oil) in their flesh, which makes their flesh quite dark. Examples of oily fish are mackerel, herring, pilchard, sprat, sardines and salmon. Oily fish that have fat distributed through the flesh in the muscles </a:t>
                      </a:r>
                      <a:r>
                        <a:rPr lang="en-US" sz="1000" kern="1200" dirty="0" err="1">
                          <a:solidFill>
                            <a:schemeClr val="tx1"/>
                          </a:solidFill>
                          <a:effectLst/>
                          <a:latin typeface="+mn-lt"/>
                          <a:ea typeface="+mn-ea"/>
                          <a:cs typeface="+mn-cs"/>
                        </a:rPr>
                        <a:t>fibres</a:t>
                      </a:r>
                      <a:r>
                        <a:rPr lang="en-US" sz="1000" kern="1200" dirty="0">
                          <a:solidFill>
                            <a:schemeClr val="tx1"/>
                          </a:solidFill>
                          <a:effectLst/>
                          <a:latin typeface="+mn-lt"/>
                          <a:ea typeface="+mn-ea"/>
                          <a:cs typeface="+mn-cs"/>
                        </a:rPr>
                        <a:t>— (never separate like in meat). They contain—on average 10% fat. They are </a:t>
                      </a:r>
                      <a:r>
                        <a:rPr lang="en-US" sz="1000" b="1" kern="1200" dirty="0">
                          <a:solidFill>
                            <a:schemeClr val="tx1"/>
                          </a:solidFill>
                          <a:effectLst/>
                          <a:latin typeface="+mn-lt"/>
                          <a:ea typeface="+mn-ea"/>
                          <a:cs typeface="+mn-cs"/>
                        </a:rPr>
                        <a:t>sea fish </a:t>
                      </a:r>
                      <a:r>
                        <a:rPr lang="en-US" sz="1000" kern="1200" dirty="0">
                          <a:solidFill>
                            <a:schemeClr val="tx1"/>
                          </a:solidFill>
                          <a:effectLst/>
                          <a:latin typeface="+mn-lt"/>
                          <a:ea typeface="+mn-ea"/>
                          <a:cs typeface="+mn-cs"/>
                        </a:rPr>
                        <a:t>such as herring, mackerel, sardines and tuna or </a:t>
                      </a:r>
                      <a:r>
                        <a:rPr lang="en-US" sz="1000" b="1" kern="1200" dirty="0">
                          <a:solidFill>
                            <a:schemeClr val="tx1"/>
                          </a:solidFill>
                          <a:effectLst/>
                          <a:latin typeface="+mn-lt"/>
                          <a:ea typeface="+mn-ea"/>
                          <a:cs typeface="+mn-cs"/>
                        </a:rPr>
                        <a:t>fresh water fish </a:t>
                      </a:r>
                      <a:r>
                        <a:rPr lang="en-US" sz="1000" kern="1200" dirty="0">
                          <a:solidFill>
                            <a:schemeClr val="tx1"/>
                          </a:solidFill>
                          <a:effectLst/>
                          <a:latin typeface="+mn-lt"/>
                          <a:ea typeface="+mn-ea"/>
                          <a:cs typeface="+mn-cs"/>
                        </a:rPr>
                        <a:t>such as trout. Or </a:t>
                      </a:r>
                      <a:r>
                        <a:rPr lang="en-US" sz="1000" b="1" kern="1200" dirty="0">
                          <a:solidFill>
                            <a:schemeClr val="tx1"/>
                          </a:solidFill>
                          <a:effectLst/>
                          <a:latin typeface="+mn-lt"/>
                          <a:ea typeface="+mn-ea"/>
                          <a:cs typeface="+mn-cs"/>
                        </a:rPr>
                        <a:t>both </a:t>
                      </a:r>
                      <a:r>
                        <a:rPr lang="en-US" sz="1000" kern="1200" dirty="0">
                          <a:solidFill>
                            <a:schemeClr val="tx1"/>
                          </a:solidFill>
                          <a:effectLst/>
                          <a:latin typeface="+mn-lt"/>
                          <a:ea typeface="+mn-ea"/>
                          <a:cs typeface="+mn-cs"/>
                        </a:rPr>
                        <a:t>such as salmon that live in the sea but return to the river to mate and lay eggs.</a:t>
                      </a:r>
                      <a:endParaRPr lang="en-GB" sz="1000" kern="1400" dirty="0">
                        <a:ln>
                          <a:noFill/>
                        </a:ln>
                        <a:solidFill>
                          <a:srgbClr val="000000"/>
                        </a:solidFill>
                        <a:effectLst/>
                        <a:latin typeface="+mn-lt"/>
                      </a:endParaRP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mn-lt"/>
                        </a:rPr>
                        <a:t> </a:t>
                      </a:r>
                    </a:p>
                    <a:p>
                      <a:pPr marR="0" indent="0" algn="l" rtl="0">
                        <a:lnSpc>
                          <a:spcPct val="119000"/>
                        </a:lnSpc>
                        <a:spcBef>
                          <a:spcPts val="0"/>
                        </a:spcBef>
                        <a:spcAft>
                          <a:spcPts val="600"/>
                        </a:spcAft>
                      </a:pPr>
                      <a:r>
                        <a:rPr lang="en-GB" sz="1000" kern="1400" dirty="0">
                          <a:ln>
                            <a:noFill/>
                          </a:ln>
                          <a:solidFill>
                            <a:srgbClr val="000000"/>
                          </a:solidFill>
                          <a:effectLst/>
                          <a:latin typeface="+mn-lt"/>
                        </a:rPr>
                        <a:t> </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1673813"/>
                  </a:ext>
                </a:extLst>
              </a:tr>
              <a:tr h="860108">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mn-lt"/>
                        </a:rPr>
                        <a:t> </a:t>
                      </a:r>
                    </a:p>
                    <a:p>
                      <a:pPr marR="0" indent="0" algn="l" rtl="0">
                        <a:lnSpc>
                          <a:spcPct val="119000"/>
                        </a:lnSpc>
                        <a:spcBef>
                          <a:spcPts val="0"/>
                        </a:spcBef>
                        <a:spcAft>
                          <a:spcPts val="600"/>
                        </a:spcAft>
                      </a:pPr>
                      <a:r>
                        <a:rPr lang="en-GB" sz="1000" kern="1400" dirty="0">
                          <a:ln>
                            <a:noFill/>
                          </a:ln>
                          <a:solidFill>
                            <a:srgbClr val="000000"/>
                          </a:solidFill>
                          <a:effectLst/>
                          <a:latin typeface="+mn-lt"/>
                        </a:rPr>
                        <a:t> Shell</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GB" sz="1000" kern="1400" dirty="0">
                          <a:ln>
                            <a:noFill/>
                          </a:ln>
                          <a:solidFill>
                            <a:srgbClr val="000000"/>
                          </a:solidFill>
                          <a:effectLst/>
                          <a:latin typeface="+mn-lt"/>
                        </a:rPr>
                        <a:t> </a:t>
                      </a:r>
                      <a:r>
                        <a:rPr lang="en-US" sz="1000" b="1" kern="1200" dirty="0">
                          <a:solidFill>
                            <a:schemeClr val="tx1"/>
                          </a:solidFill>
                          <a:effectLst/>
                          <a:latin typeface="+mn-lt"/>
                          <a:ea typeface="+mn-ea"/>
                          <a:cs typeface="+mn-cs"/>
                        </a:rPr>
                        <a:t>Shell fish </a:t>
                      </a:r>
                      <a:r>
                        <a:rPr lang="en-US" sz="1000" kern="1200" dirty="0">
                          <a:solidFill>
                            <a:schemeClr val="tx1"/>
                          </a:solidFill>
                          <a:effectLst/>
                          <a:latin typeface="+mn-lt"/>
                          <a:ea typeface="+mn-ea"/>
                          <a:cs typeface="+mn-cs"/>
                        </a:rPr>
                        <a:t>are found in the sea. Shellfish are divided into: </a:t>
                      </a:r>
                      <a:r>
                        <a:rPr lang="en-US" sz="1000" b="1" kern="1200" dirty="0">
                          <a:solidFill>
                            <a:schemeClr val="tx1"/>
                          </a:solidFill>
                          <a:effectLst/>
                          <a:latin typeface="+mn-lt"/>
                          <a:ea typeface="+mn-ea"/>
                          <a:cs typeface="+mn-cs"/>
                        </a:rPr>
                        <a:t>Crustaceans </a:t>
                      </a:r>
                      <a:r>
                        <a:rPr lang="en-US" sz="1000" kern="1200" dirty="0">
                          <a:solidFill>
                            <a:schemeClr val="tx1"/>
                          </a:solidFill>
                          <a:effectLst/>
                          <a:latin typeface="+mn-lt"/>
                          <a:ea typeface="+mn-ea"/>
                          <a:cs typeface="+mn-cs"/>
                        </a:rPr>
                        <a:t>– these have a shell and legs. Examples include prawns, scampi, lobster, and crab. </a:t>
                      </a:r>
                      <a:r>
                        <a:rPr lang="en-US" sz="1000" b="1" kern="1200" dirty="0">
                          <a:solidFill>
                            <a:schemeClr val="tx1"/>
                          </a:solidFill>
                          <a:effectLst/>
                          <a:latin typeface="+mn-lt"/>
                          <a:ea typeface="+mn-ea"/>
                          <a:cs typeface="+mn-cs"/>
                        </a:rPr>
                        <a:t>Molluscs </a:t>
                      </a:r>
                      <a:r>
                        <a:rPr lang="en-US" sz="1000" kern="1200" dirty="0">
                          <a:solidFill>
                            <a:schemeClr val="tx1"/>
                          </a:solidFill>
                          <a:effectLst/>
                          <a:latin typeface="+mn-lt"/>
                          <a:ea typeface="+mn-ea"/>
                          <a:cs typeface="+mn-cs"/>
                        </a:rPr>
                        <a:t>– these have a shell but no legs and they often fix themselves to rocks. Examples include cockles, mussels, winkles and oysters.</a:t>
                      </a:r>
                      <a:endParaRPr lang="en-GB"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Squid </a:t>
                      </a:r>
                      <a:r>
                        <a:rPr lang="en-US" sz="1000" kern="1200" dirty="0">
                          <a:solidFill>
                            <a:schemeClr val="tx1"/>
                          </a:solidFill>
                          <a:effectLst/>
                          <a:latin typeface="+mn-lt"/>
                          <a:ea typeface="+mn-ea"/>
                          <a:cs typeface="+mn-cs"/>
                        </a:rPr>
                        <a:t>and </a:t>
                      </a:r>
                      <a:r>
                        <a:rPr lang="en-US" sz="1000" b="1" kern="1200" dirty="0">
                          <a:solidFill>
                            <a:schemeClr val="tx1"/>
                          </a:solidFill>
                          <a:effectLst/>
                          <a:latin typeface="+mn-lt"/>
                          <a:ea typeface="+mn-ea"/>
                          <a:cs typeface="+mn-cs"/>
                        </a:rPr>
                        <a:t>Octopus </a:t>
                      </a:r>
                      <a:r>
                        <a:rPr lang="en-US" sz="1000" kern="1200" dirty="0">
                          <a:solidFill>
                            <a:schemeClr val="tx1"/>
                          </a:solidFill>
                          <a:effectLst/>
                          <a:latin typeface="+mn-lt"/>
                          <a:ea typeface="+mn-ea"/>
                          <a:cs typeface="+mn-cs"/>
                        </a:rPr>
                        <a:t>- are also classed as molluscs—even though their shell is inside!</a:t>
                      </a:r>
                      <a:endParaRPr lang="en-GB"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Fish produced in fresh water include trout and carp</a:t>
                      </a:r>
                      <a:endParaRPr lang="en-GB" sz="1000" kern="1200" dirty="0">
                        <a:solidFill>
                          <a:schemeClr val="tx1"/>
                        </a:solidFill>
                        <a:effectLst/>
                        <a:latin typeface="+mn-lt"/>
                        <a:ea typeface="+mn-ea"/>
                        <a:cs typeface="+mn-cs"/>
                      </a:endParaRP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mn-lt"/>
                        </a:rPr>
                        <a:t> </a:t>
                      </a:r>
                    </a:p>
                    <a:p>
                      <a:pPr marR="0" indent="0" algn="l" rtl="0">
                        <a:lnSpc>
                          <a:spcPct val="119000"/>
                        </a:lnSpc>
                        <a:spcBef>
                          <a:spcPts val="0"/>
                        </a:spcBef>
                        <a:spcAft>
                          <a:spcPts val="600"/>
                        </a:spcAft>
                      </a:pPr>
                      <a:r>
                        <a:rPr lang="en-GB" sz="1000" kern="1400" dirty="0">
                          <a:ln>
                            <a:noFill/>
                          </a:ln>
                          <a:solidFill>
                            <a:srgbClr val="000000"/>
                          </a:solidFill>
                          <a:effectLst/>
                          <a:latin typeface="+mn-lt"/>
                        </a:rPr>
                        <a:t> </a:t>
                      </a:r>
                    </a:p>
                    <a:p>
                      <a:pPr marR="0" indent="0" algn="l" rtl="0">
                        <a:lnSpc>
                          <a:spcPct val="119000"/>
                        </a:lnSpc>
                        <a:spcBef>
                          <a:spcPts val="0"/>
                        </a:spcBef>
                        <a:spcAft>
                          <a:spcPts val="800"/>
                        </a:spcAft>
                      </a:pPr>
                      <a:r>
                        <a:rPr lang="en-GB" sz="1000" kern="1400" dirty="0">
                          <a:ln>
                            <a:noFill/>
                          </a:ln>
                          <a:solidFill>
                            <a:srgbClr val="000000"/>
                          </a:solidFill>
                          <a:effectLst/>
                          <a:latin typeface="+mn-lt"/>
                        </a:rPr>
                        <a:t> </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8022647"/>
                  </a:ext>
                </a:extLst>
              </a:tr>
            </a:tbl>
          </a:graphicData>
        </a:graphic>
      </p:graphicFrame>
      <p:sp>
        <p:nvSpPr>
          <p:cNvPr id="30" name="Control 2">
            <a:extLst>
              <a:ext uri="{FF2B5EF4-FFF2-40B4-BE49-F238E27FC236}">
                <a16:creationId xmlns:a16="http://schemas.microsoft.com/office/drawing/2014/main" id="{F4BE91EC-6EE5-4604-B890-7804C7C13F01}"/>
              </a:ext>
            </a:extLst>
          </p:cNvPr>
          <p:cNvSpPr>
            <a:spLocks noChangeArrowheads="1" noChangeShapeType="1"/>
          </p:cNvSpPr>
          <p:nvPr/>
        </p:nvSpPr>
        <p:spPr bwMode="auto">
          <a:xfrm>
            <a:off x="2961596" y="8866378"/>
            <a:ext cx="6645275" cy="379095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pic>
        <p:nvPicPr>
          <p:cNvPr id="22" name="Picture 21" descr="Image result for white fish">
            <a:hlinkClick r:id="rId5"/>
            <a:extLst>
              <a:ext uri="{FF2B5EF4-FFF2-40B4-BE49-F238E27FC236}">
                <a16:creationId xmlns:a16="http://schemas.microsoft.com/office/drawing/2014/main" id="{E23DBF25-463F-4657-BCFD-B432BFC24AD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8263" y="4194099"/>
            <a:ext cx="1494502" cy="714837"/>
          </a:xfrm>
          <a:prstGeom prst="rect">
            <a:avLst/>
          </a:prstGeom>
          <a:noFill/>
          <a:ln>
            <a:noFill/>
          </a:ln>
        </p:spPr>
      </p:pic>
      <p:pic>
        <p:nvPicPr>
          <p:cNvPr id="23" name="Picture 22" descr="Related image">
            <a:hlinkClick r:id="rId7"/>
            <a:extLst>
              <a:ext uri="{FF2B5EF4-FFF2-40B4-BE49-F238E27FC236}">
                <a16:creationId xmlns:a16="http://schemas.microsoft.com/office/drawing/2014/main" id="{94DB2BF5-F641-4D3D-9CF6-1F0B44133BA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9683" y="4242969"/>
            <a:ext cx="1121034" cy="714837"/>
          </a:xfrm>
          <a:prstGeom prst="rect">
            <a:avLst/>
          </a:prstGeom>
          <a:noFill/>
          <a:ln>
            <a:noFill/>
          </a:ln>
        </p:spPr>
      </p:pic>
      <p:pic>
        <p:nvPicPr>
          <p:cNvPr id="24" name="Picture 23" descr="Image result for oily fish">
            <a:hlinkClick r:id="rId9"/>
            <a:extLst>
              <a:ext uri="{FF2B5EF4-FFF2-40B4-BE49-F238E27FC236}">
                <a16:creationId xmlns:a16="http://schemas.microsoft.com/office/drawing/2014/main" id="{567ABDFA-F104-4B7C-99F6-4DF9ECD1C5B8}"/>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56177" y="5060832"/>
            <a:ext cx="1494502" cy="779951"/>
          </a:xfrm>
          <a:prstGeom prst="rect">
            <a:avLst/>
          </a:prstGeom>
          <a:noFill/>
          <a:ln>
            <a:noFill/>
          </a:ln>
        </p:spPr>
      </p:pic>
      <p:pic>
        <p:nvPicPr>
          <p:cNvPr id="27" name="Picture 26" descr="Related image">
            <a:hlinkClick r:id="rId11"/>
            <a:extLst>
              <a:ext uri="{FF2B5EF4-FFF2-40B4-BE49-F238E27FC236}">
                <a16:creationId xmlns:a16="http://schemas.microsoft.com/office/drawing/2014/main" id="{37219BD9-3CE8-496C-B2A1-220C85175F2B}"/>
              </a:ext>
            </a:extLst>
          </p:cNvPr>
          <p:cNvPicPr/>
          <p:nvPr/>
        </p:nvPicPr>
        <p:blipFill rotWithShape="1">
          <a:blip r:embed="rId12">
            <a:extLst>
              <a:ext uri="{28A0092B-C50C-407E-A947-70E740481C1C}">
                <a14:useLocalDpi xmlns:a14="http://schemas.microsoft.com/office/drawing/2010/main" val="0"/>
              </a:ext>
            </a:extLst>
          </a:blip>
          <a:srcRect t="18069" b="28367"/>
          <a:stretch/>
        </p:blipFill>
        <p:spPr bwMode="auto">
          <a:xfrm>
            <a:off x="10348824" y="5060832"/>
            <a:ext cx="1446564" cy="584392"/>
          </a:xfrm>
          <a:prstGeom prst="rect">
            <a:avLst/>
          </a:prstGeom>
          <a:noFill/>
          <a:ln>
            <a:noFill/>
          </a:ln>
        </p:spPr>
      </p:pic>
      <p:pic>
        <p:nvPicPr>
          <p:cNvPr id="31" name="Picture 30" descr="Image result for shellfish">
            <a:hlinkClick r:id="rId13"/>
            <a:extLst>
              <a:ext uri="{FF2B5EF4-FFF2-40B4-BE49-F238E27FC236}">
                <a16:creationId xmlns:a16="http://schemas.microsoft.com/office/drawing/2014/main" id="{0C923BC9-D7A3-4D59-9C5F-D92C4D1A2F26}"/>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47822" y="5940247"/>
            <a:ext cx="1005245" cy="674963"/>
          </a:xfrm>
          <a:prstGeom prst="rect">
            <a:avLst/>
          </a:prstGeom>
          <a:noFill/>
          <a:ln>
            <a:noFill/>
          </a:ln>
        </p:spPr>
      </p:pic>
      <p:pic>
        <p:nvPicPr>
          <p:cNvPr id="32" name="Picture 31" descr="Image result for cockles, mussels, winkles and oysters.">
            <a:hlinkClick r:id="rId15"/>
            <a:extLst>
              <a:ext uri="{FF2B5EF4-FFF2-40B4-BE49-F238E27FC236}">
                <a16:creationId xmlns:a16="http://schemas.microsoft.com/office/drawing/2014/main" id="{AF2C4ECE-BB58-479F-A7F1-2115CC84BA49}"/>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03628" y="5866310"/>
            <a:ext cx="690392" cy="836685"/>
          </a:xfrm>
          <a:prstGeom prst="rect">
            <a:avLst/>
          </a:prstGeom>
          <a:noFill/>
          <a:ln>
            <a:noFill/>
          </a:ln>
        </p:spPr>
      </p:pic>
      <p:pic>
        <p:nvPicPr>
          <p:cNvPr id="34" name="Picture 33" descr="Related image">
            <a:hlinkClick r:id="rId17"/>
            <a:extLst>
              <a:ext uri="{FF2B5EF4-FFF2-40B4-BE49-F238E27FC236}">
                <a16:creationId xmlns:a16="http://schemas.microsoft.com/office/drawing/2014/main" id="{DA659ED9-81D9-430B-878D-E630BDD04B4D}"/>
              </a:ext>
            </a:extLst>
          </p:cNvPr>
          <p:cNvPicPr/>
          <p:nvPr/>
        </p:nvPicPr>
        <p:blipFill rotWithShape="1">
          <a:blip r:embed="rId18" cstate="print">
            <a:extLst>
              <a:ext uri="{28A0092B-C50C-407E-A947-70E740481C1C}">
                <a14:useLocalDpi xmlns:a14="http://schemas.microsoft.com/office/drawing/2010/main" val="0"/>
              </a:ext>
            </a:extLst>
          </a:blip>
          <a:srcRect t="19014" r="10563" b="21831"/>
          <a:stretch/>
        </p:blipFill>
        <p:spPr bwMode="auto">
          <a:xfrm>
            <a:off x="9132400" y="6061869"/>
            <a:ext cx="918279" cy="471064"/>
          </a:xfrm>
          <a:prstGeom prst="rect">
            <a:avLst/>
          </a:prstGeom>
          <a:noFill/>
          <a:ln>
            <a:noFill/>
          </a:ln>
          <a:extLst>
            <a:ext uri="{53640926-AAD7-44D8-BBD7-CCE9431645EC}">
              <a14:shadowObscured xmlns:a14="http://schemas.microsoft.com/office/drawing/2010/main"/>
            </a:ext>
          </a:extLst>
        </p:spPr>
      </p:pic>
      <p:pic>
        <p:nvPicPr>
          <p:cNvPr id="28" name="Picture 27" descr="Image result for crab">
            <a:hlinkClick r:id="rId19"/>
            <a:extLst>
              <a:ext uri="{FF2B5EF4-FFF2-40B4-BE49-F238E27FC236}">
                <a16:creationId xmlns:a16="http://schemas.microsoft.com/office/drawing/2014/main" id="{B29E4BC8-2466-4864-8C2A-EC407A520037}"/>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484054" y="5987134"/>
            <a:ext cx="819374" cy="628076"/>
          </a:xfrm>
          <a:prstGeom prst="rect">
            <a:avLst/>
          </a:prstGeom>
          <a:noFill/>
          <a:ln>
            <a:noFill/>
          </a:ln>
        </p:spPr>
      </p:pic>
    </p:spTree>
    <p:extLst>
      <p:ext uri="{BB962C8B-B14F-4D97-AF65-F5344CB8AC3E}">
        <p14:creationId xmlns:p14="http://schemas.microsoft.com/office/powerpoint/2010/main" val="2622443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8">
            <a:extLst>
              <a:ext uri="{FF2B5EF4-FFF2-40B4-BE49-F238E27FC236}">
                <a16:creationId xmlns:a16="http://schemas.microsoft.com/office/drawing/2014/main" id="{5AA7FA77-19FA-4AFF-8E53-267195DD76C0}"/>
              </a:ext>
            </a:extLst>
          </p:cNvPr>
          <p:cNvSpPr txBox="1">
            <a:spLocks noChangeArrowheads="1"/>
          </p:cNvSpPr>
          <p:nvPr/>
        </p:nvSpPr>
        <p:spPr bwMode="auto">
          <a:xfrm>
            <a:off x="246521" y="144168"/>
            <a:ext cx="1329062" cy="179389"/>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84455" marR="111125">
              <a:lnSpc>
                <a:spcPct val="81000"/>
              </a:lnSpc>
              <a:spcBef>
                <a:spcPts val="760"/>
              </a:spcBef>
            </a:pPr>
            <a:r>
              <a:rPr lang="en-GB" sz="1000" b="1" u="sng" dirty="0">
                <a:latin typeface="Calibri" panose="020F0502020204030204" pitchFamily="34" charset="0"/>
                <a:ea typeface="Tahoma" panose="020B0604030504040204" pitchFamily="34" charset="0"/>
                <a:cs typeface="Times New Roman" panose="02020603050405020304" pitchFamily="18" charset="0"/>
              </a:rPr>
              <a:t>Know your fish cuts</a:t>
            </a:r>
            <a:endParaRPr lang="en-GB" sz="1000" dirty="0">
              <a:effectLst/>
              <a:ea typeface="Tahoma" panose="020B0604030504040204" pitchFamily="34" charset="0"/>
            </a:endParaRPr>
          </a:p>
        </p:txBody>
      </p:sp>
      <p:grpSp>
        <p:nvGrpSpPr>
          <p:cNvPr id="3" name="Group 2">
            <a:extLst>
              <a:ext uri="{FF2B5EF4-FFF2-40B4-BE49-F238E27FC236}">
                <a16:creationId xmlns:a16="http://schemas.microsoft.com/office/drawing/2014/main" id="{4953C2C1-8096-4FD5-9109-62A544F73519}"/>
              </a:ext>
            </a:extLst>
          </p:cNvPr>
          <p:cNvGrpSpPr>
            <a:grpSpLocks/>
          </p:cNvGrpSpPr>
          <p:nvPr/>
        </p:nvGrpSpPr>
        <p:grpSpPr bwMode="auto">
          <a:xfrm>
            <a:off x="246521" y="506046"/>
            <a:ext cx="2977708" cy="1227220"/>
            <a:chOff x="0" y="0"/>
            <a:chExt cx="2501" cy="831"/>
          </a:xfrm>
        </p:grpSpPr>
        <p:pic>
          <p:nvPicPr>
            <p:cNvPr id="4" name="Picture 3">
              <a:extLst>
                <a:ext uri="{FF2B5EF4-FFF2-40B4-BE49-F238E27FC236}">
                  <a16:creationId xmlns:a16="http://schemas.microsoft.com/office/drawing/2014/main" id="{7A41D38D-AC48-4119-BAEF-F8081CE50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68" cy="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74CE1F4-58E6-4F6D-97E8-480A5FDC53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1" y="14"/>
              <a:ext cx="110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AB5B2BF-1F2B-4061-B226-96AA73077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 y="748"/>
              <a:ext cx="23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5ABD3EF-C89A-4613-A72E-10B01F18FA17}"/>
              </a:ext>
            </a:extLst>
          </p:cNvPr>
          <p:cNvSpPr txBox="1"/>
          <p:nvPr/>
        </p:nvSpPr>
        <p:spPr>
          <a:xfrm>
            <a:off x="3384644" y="144168"/>
            <a:ext cx="2006221" cy="1785104"/>
          </a:xfrm>
          <a:prstGeom prst="rect">
            <a:avLst/>
          </a:prstGeom>
          <a:noFill/>
          <a:ln>
            <a:solidFill>
              <a:schemeClr val="tx1"/>
            </a:solidFill>
          </a:ln>
        </p:spPr>
        <p:txBody>
          <a:bodyPr wrap="square" rtlCol="0">
            <a:spAutoFit/>
          </a:bodyPr>
          <a:lstStyle/>
          <a:p>
            <a:r>
              <a:rPr lang="en-US" sz="1000" b="1" u="sng" dirty="0"/>
              <a:t>Cuts of fish:</a:t>
            </a:r>
            <a:endParaRPr lang="en-GB" sz="1000" dirty="0"/>
          </a:p>
          <a:p>
            <a:r>
              <a:rPr lang="en-US" sz="1000" b="1" dirty="0"/>
              <a:t>Large fish </a:t>
            </a:r>
            <a:r>
              <a:rPr lang="en-US" sz="1000" dirty="0"/>
              <a:t>(e.g. cod, coley, haddock) are cut into fillets, steaks or cutlets. </a:t>
            </a:r>
            <a:r>
              <a:rPr lang="en-US" sz="1000" b="1" dirty="0"/>
              <a:t>Small and medium fish </a:t>
            </a:r>
            <a:r>
              <a:rPr lang="en-US" sz="1000" dirty="0"/>
              <a:t>(e.g. herrings, mackerel, rainbow trout) are usually sold whole and can be filleted by removing the backbone, tail, head and fins</a:t>
            </a:r>
            <a:r>
              <a:rPr lang="en-US" sz="1000" b="1" dirty="0"/>
              <a:t>. Very small fish </a:t>
            </a:r>
            <a:r>
              <a:rPr lang="en-US" sz="1000" dirty="0"/>
              <a:t>(e.g. sprats and whitebait) can be fried and eaten whole.</a:t>
            </a:r>
            <a:endParaRPr lang="en-GB" sz="1000" dirty="0"/>
          </a:p>
        </p:txBody>
      </p:sp>
      <p:sp>
        <p:nvSpPr>
          <p:cNvPr id="8" name="TextBox 7">
            <a:extLst>
              <a:ext uri="{FF2B5EF4-FFF2-40B4-BE49-F238E27FC236}">
                <a16:creationId xmlns:a16="http://schemas.microsoft.com/office/drawing/2014/main" id="{34EFFEB8-83D7-4C13-838A-53B6690C5A62}"/>
              </a:ext>
            </a:extLst>
          </p:cNvPr>
          <p:cNvSpPr txBox="1"/>
          <p:nvPr/>
        </p:nvSpPr>
        <p:spPr>
          <a:xfrm>
            <a:off x="5551280" y="144168"/>
            <a:ext cx="6492333" cy="1938992"/>
          </a:xfrm>
          <a:prstGeom prst="rect">
            <a:avLst/>
          </a:prstGeom>
          <a:noFill/>
          <a:ln>
            <a:solidFill>
              <a:schemeClr val="tx1"/>
            </a:solidFill>
          </a:ln>
        </p:spPr>
        <p:txBody>
          <a:bodyPr wrap="square" rtlCol="0">
            <a:spAutoFit/>
          </a:bodyPr>
          <a:lstStyle/>
          <a:p>
            <a:r>
              <a:rPr lang="en-US" sz="1000" b="1" dirty="0"/>
              <a:t>Ways of preserving fish. Salting - </a:t>
            </a:r>
            <a:r>
              <a:rPr lang="en-US" sz="1000" dirty="0"/>
              <a:t>If enough salt is used,</a:t>
            </a:r>
            <a:endParaRPr lang="en-GB" sz="1000" dirty="0"/>
          </a:p>
          <a:p>
            <a:r>
              <a:rPr lang="en-US" sz="1000" dirty="0"/>
              <a:t>then the fish may keep for up to a year.</a:t>
            </a:r>
            <a:endParaRPr lang="en-GB" sz="1000" dirty="0"/>
          </a:p>
          <a:p>
            <a:r>
              <a:rPr lang="en-US" sz="1000" b="1" dirty="0"/>
              <a:t>Smoking - </a:t>
            </a:r>
            <a:r>
              <a:rPr lang="en-US" sz="1000" dirty="0"/>
              <a:t>Fish can be smoked using different techniques. Hot smoked fish are moist, lightly salted and fully cooked. They can be eaten without further cooking. Cold smoked fish are generally saltier in flavour and have less moisture. Cold smoking does not cook the fish. It merely adds a smoked flavour. Smoked fish and salted fish such as kippers and bloaters should have a firm flesh, shiny skin and a good ‘smoky’ smell. </a:t>
            </a:r>
            <a:r>
              <a:rPr lang="en-US" sz="1000" b="1" dirty="0"/>
              <a:t>Pickling - </a:t>
            </a:r>
            <a:r>
              <a:rPr lang="en-US" sz="1000" dirty="0"/>
              <a:t>Pickling fish was originally conceived as a  way to preserve it. It is a common technique in Scandinavia.</a:t>
            </a:r>
            <a:endParaRPr lang="en-GB" sz="1000" dirty="0"/>
          </a:p>
          <a:p>
            <a:r>
              <a:rPr lang="en-US" sz="1000" dirty="0"/>
              <a:t>Pickling is now used widely to</a:t>
            </a:r>
            <a:endParaRPr lang="en-GB" sz="1000" dirty="0"/>
          </a:p>
          <a:p>
            <a:r>
              <a:rPr lang="en-US" sz="1000" dirty="0"/>
              <a:t>add flavour and sharpness. </a:t>
            </a:r>
            <a:r>
              <a:rPr lang="en-US" sz="1000" b="1" dirty="0"/>
              <a:t>Canning - </a:t>
            </a:r>
            <a:r>
              <a:rPr lang="en-US" sz="1000" dirty="0"/>
              <a:t>Produces a moist, flaky product and makes the bones edible. Oily fish and shellfish such as tuna, salmon, and prawns can be canned in brine, tomato sauce or oil which adds flavour to the fish.</a:t>
            </a:r>
            <a:endParaRPr lang="en-GB" sz="1000" dirty="0"/>
          </a:p>
          <a:p>
            <a:r>
              <a:rPr lang="en-US" sz="1000" b="1" dirty="0"/>
              <a:t>Drying - </a:t>
            </a:r>
            <a:r>
              <a:rPr lang="en-US" sz="1000" dirty="0"/>
              <a:t>Fish are laid out to be dried.</a:t>
            </a:r>
            <a:endParaRPr lang="en-GB" sz="1000" dirty="0"/>
          </a:p>
          <a:p>
            <a:r>
              <a:rPr lang="en-US" sz="1000" b="1" dirty="0"/>
              <a:t>Freezing - </a:t>
            </a:r>
            <a:r>
              <a:rPr lang="en-US" sz="1000" dirty="0"/>
              <a:t>Packaged in blocks or freeze in water brushing glaze on top.</a:t>
            </a:r>
            <a:endParaRPr lang="en-GB" sz="1000" dirty="0"/>
          </a:p>
        </p:txBody>
      </p:sp>
      <p:graphicFrame>
        <p:nvGraphicFramePr>
          <p:cNvPr id="9" name="Table 8">
            <a:extLst>
              <a:ext uri="{FF2B5EF4-FFF2-40B4-BE49-F238E27FC236}">
                <a16:creationId xmlns:a16="http://schemas.microsoft.com/office/drawing/2014/main" id="{4966FAD3-E0CE-4E1B-9C58-B77E85A7E235}"/>
              </a:ext>
            </a:extLst>
          </p:cNvPr>
          <p:cNvGraphicFramePr>
            <a:graphicFrameLocks noGrp="1"/>
          </p:cNvGraphicFramePr>
          <p:nvPr>
            <p:extLst>
              <p:ext uri="{D42A27DB-BD31-4B8C-83A1-F6EECF244321}">
                <p14:modId xmlns:p14="http://schemas.microsoft.com/office/powerpoint/2010/main" val="2419930720"/>
              </p:ext>
            </p:extLst>
          </p:nvPr>
        </p:nvGraphicFramePr>
        <p:xfrm>
          <a:off x="2247900" y="2137802"/>
          <a:ext cx="9795713" cy="1774190"/>
        </p:xfrm>
        <a:graphic>
          <a:graphicData uri="http://schemas.openxmlformats.org/drawingml/2006/table">
            <a:tbl>
              <a:tblPr/>
              <a:tblGrid>
                <a:gridCol w="824958">
                  <a:extLst>
                    <a:ext uri="{9D8B030D-6E8A-4147-A177-3AD203B41FA5}">
                      <a16:colId xmlns:a16="http://schemas.microsoft.com/office/drawing/2014/main" val="1580182954"/>
                    </a:ext>
                  </a:extLst>
                </a:gridCol>
                <a:gridCol w="8970755">
                  <a:extLst>
                    <a:ext uri="{9D8B030D-6E8A-4147-A177-3AD203B41FA5}">
                      <a16:colId xmlns:a16="http://schemas.microsoft.com/office/drawing/2014/main" val="4035798565"/>
                    </a:ext>
                  </a:extLst>
                </a:gridCol>
              </a:tblGrid>
              <a:tr h="0">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mn-lt"/>
                        </a:rPr>
                        <a:t>Classification</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GB" sz="1000" kern="1400">
                          <a:ln>
                            <a:noFill/>
                          </a:ln>
                          <a:solidFill>
                            <a:srgbClr val="000000"/>
                          </a:solidFill>
                          <a:effectLst/>
                          <a:latin typeface="+mn-lt"/>
                        </a:rPr>
                        <a:t>Type</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0608189"/>
                  </a:ext>
                </a:extLst>
              </a:tr>
              <a:tr h="217649">
                <a:tc>
                  <a:txBody>
                    <a:bodyPr/>
                    <a:lstStyle/>
                    <a:p>
                      <a:pPr marL="0" marR="0" lvl="0" indent="0" algn="l" defTabSz="914400" rtl="0" eaLnBrk="1" fontAlgn="auto" latinLnBrk="0" hangingPunct="1">
                        <a:lnSpc>
                          <a:spcPct val="119000"/>
                        </a:lnSpc>
                        <a:spcBef>
                          <a:spcPts val="0"/>
                        </a:spcBef>
                        <a:spcAft>
                          <a:spcPts val="600"/>
                        </a:spcAft>
                        <a:buClrTx/>
                        <a:buSzTx/>
                        <a:buFontTx/>
                        <a:buNone/>
                        <a:tabLst/>
                        <a:defRPr/>
                      </a:pPr>
                      <a:r>
                        <a:rPr lang="en-GB" sz="1000" kern="1400" dirty="0">
                          <a:ln>
                            <a:noFill/>
                          </a:ln>
                          <a:solidFill>
                            <a:srgbClr val="000000"/>
                          </a:solidFill>
                          <a:effectLst/>
                          <a:latin typeface="+mn-lt"/>
                        </a:rPr>
                        <a:t> </a:t>
                      </a:r>
                      <a:r>
                        <a:rPr lang="en-US" sz="1000" b="1" kern="1200" dirty="0">
                          <a:solidFill>
                            <a:schemeClr val="tx1"/>
                          </a:solidFill>
                          <a:effectLst/>
                          <a:latin typeface="+mn-lt"/>
                          <a:ea typeface="+mn-ea"/>
                          <a:cs typeface="+mn-cs"/>
                        </a:rPr>
                        <a:t>Organic</a:t>
                      </a:r>
                      <a:endParaRPr lang="en-GB" sz="1000" kern="1200" dirty="0">
                        <a:solidFill>
                          <a:schemeClr val="tx1"/>
                        </a:solidFill>
                        <a:effectLst/>
                        <a:latin typeface="+mn-lt"/>
                        <a:ea typeface="+mn-ea"/>
                        <a:cs typeface="+mn-cs"/>
                      </a:endParaRP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GB" sz="1000" kern="1400" dirty="0">
                          <a:ln>
                            <a:noFill/>
                          </a:ln>
                          <a:solidFill>
                            <a:srgbClr val="000000"/>
                          </a:solidFill>
                          <a:effectLst/>
                          <a:latin typeface="+mn-lt"/>
                        </a:rPr>
                        <a:t> </a:t>
                      </a:r>
                      <a:r>
                        <a:rPr lang="en-US" sz="1000" kern="1200" dirty="0">
                          <a:solidFill>
                            <a:schemeClr val="tx1"/>
                          </a:solidFill>
                          <a:effectLst/>
                          <a:latin typeface="+mn-lt"/>
                          <a:ea typeface="+mn-ea"/>
                          <a:cs typeface="+mn-cs"/>
                        </a:rPr>
                        <a:t>These are more expensive as hens have to have access to organic land and eat an organic diet.</a:t>
                      </a:r>
                      <a:endParaRPr lang="en-GB" sz="1000" kern="1200" dirty="0">
                        <a:solidFill>
                          <a:schemeClr val="tx1"/>
                        </a:solidFill>
                        <a:effectLst/>
                        <a:latin typeface="+mn-lt"/>
                        <a:ea typeface="+mn-ea"/>
                        <a:cs typeface="+mn-cs"/>
                      </a:endParaRP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1273451"/>
                  </a:ext>
                </a:extLst>
              </a:tr>
              <a:tr h="338692">
                <a:tc>
                  <a:txBody>
                    <a:bodyPr/>
                    <a:lstStyle/>
                    <a:p>
                      <a:pPr marL="0" marR="0" lvl="0" indent="0" algn="l" defTabSz="914400" rtl="0" eaLnBrk="1" fontAlgn="auto" latinLnBrk="0" hangingPunct="1">
                        <a:lnSpc>
                          <a:spcPct val="119000"/>
                        </a:lnSpc>
                        <a:spcBef>
                          <a:spcPts val="0"/>
                        </a:spcBef>
                        <a:spcAft>
                          <a:spcPts val="600"/>
                        </a:spcAft>
                        <a:buClrTx/>
                        <a:buSzTx/>
                        <a:buFontTx/>
                        <a:buNone/>
                        <a:tabLst/>
                        <a:defRPr/>
                      </a:pPr>
                      <a:r>
                        <a:rPr lang="en-GB" sz="1000" kern="1400" dirty="0">
                          <a:ln>
                            <a:noFill/>
                          </a:ln>
                          <a:solidFill>
                            <a:srgbClr val="000000"/>
                          </a:solidFill>
                          <a:effectLst/>
                          <a:latin typeface="+mn-lt"/>
                        </a:rPr>
                        <a:t> </a:t>
                      </a:r>
                      <a:r>
                        <a:rPr lang="en-US" sz="1000" b="1" kern="1200" dirty="0">
                          <a:solidFill>
                            <a:schemeClr val="tx1"/>
                          </a:solidFill>
                          <a:effectLst/>
                          <a:latin typeface="+mn-lt"/>
                          <a:ea typeface="+mn-ea"/>
                          <a:cs typeface="+mn-cs"/>
                        </a:rPr>
                        <a:t>Free Range:</a:t>
                      </a:r>
                      <a:endParaRPr lang="en-GB" sz="1000" b="1" kern="1200" dirty="0">
                        <a:solidFill>
                          <a:schemeClr val="tx1"/>
                        </a:solidFill>
                        <a:effectLst/>
                        <a:latin typeface="+mn-lt"/>
                        <a:ea typeface="+mn-ea"/>
                        <a:cs typeface="+mn-cs"/>
                      </a:endParaRP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GB" sz="1000" kern="1400" dirty="0">
                          <a:ln>
                            <a:noFill/>
                          </a:ln>
                          <a:solidFill>
                            <a:srgbClr val="000000"/>
                          </a:solidFill>
                          <a:effectLst/>
                          <a:latin typeface="+mn-lt"/>
                        </a:rPr>
                        <a:t> </a:t>
                      </a:r>
                      <a:r>
                        <a:rPr lang="en-US" sz="1000" kern="1200" dirty="0">
                          <a:solidFill>
                            <a:schemeClr val="tx1"/>
                          </a:solidFill>
                          <a:effectLst/>
                          <a:latin typeface="+mn-lt"/>
                          <a:ea typeface="+mn-ea"/>
                          <a:cs typeface="+mn-cs"/>
                        </a:rPr>
                        <a:t>The hens are reared in large barns with daytime access to outside runs. There are no feeding guidelines (by products and GM foods to increase productivity and profit margins)</a:t>
                      </a:r>
                      <a:endParaRPr lang="en-GB" sz="1000" kern="1400" dirty="0">
                        <a:ln>
                          <a:noFill/>
                        </a:ln>
                        <a:solidFill>
                          <a:srgbClr val="000000"/>
                        </a:solidFill>
                        <a:effectLst/>
                        <a:latin typeface="+mn-lt"/>
                      </a:endParaRP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1673813"/>
                  </a:ext>
                </a:extLst>
              </a:tr>
              <a:tr h="338692">
                <a:tc>
                  <a:txBody>
                    <a:bodyPr/>
                    <a:lstStyle/>
                    <a:p>
                      <a:pPr marL="0" marR="0" lvl="0" indent="0" algn="l" defTabSz="914400" rtl="0" eaLnBrk="1" fontAlgn="auto" latinLnBrk="0" hangingPunct="1">
                        <a:lnSpc>
                          <a:spcPct val="119000"/>
                        </a:lnSpc>
                        <a:spcBef>
                          <a:spcPts val="0"/>
                        </a:spcBef>
                        <a:spcAft>
                          <a:spcPts val="600"/>
                        </a:spcAft>
                        <a:buClrTx/>
                        <a:buSzTx/>
                        <a:buFontTx/>
                        <a:buNone/>
                        <a:tabLst/>
                        <a:defRPr/>
                      </a:pPr>
                      <a:r>
                        <a:rPr lang="en-GB" sz="1000" kern="1400" dirty="0">
                          <a:ln>
                            <a:noFill/>
                          </a:ln>
                          <a:solidFill>
                            <a:srgbClr val="000000"/>
                          </a:solidFill>
                          <a:effectLst/>
                          <a:latin typeface="+mn-lt"/>
                        </a:rPr>
                        <a:t> </a:t>
                      </a:r>
                      <a:r>
                        <a:rPr lang="en-US" sz="1000" b="1" kern="1200" dirty="0">
                          <a:solidFill>
                            <a:schemeClr val="tx1"/>
                          </a:solidFill>
                          <a:effectLst/>
                          <a:latin typeface="+mn-lt"/>
                          <a:ea typeface="+mn-ea"/>
                          <a:cs typeface="+mn-cs"/>
                        </a:rPr>
                        <a:t>Barn:</a:t>
                      </a:r>
                      <a:endParaRPr lang="en-GB" sz="1000" kern="1200" dirty="0">
                        <a:solidFill>
                          <a:schemeClr val="tx1"/>
                        </a:solidFill>
                        <a:effectLst/>
                        <a:latin typeface="+mn-lt"/>
                        <a:ea typeface="+mn-ea"/>
                        <a:cs typeface="+mn-cs"/>
                      </a:endParaRP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GB" sz="1000" kern="1400" dirty="0">
                          <a:ln>
                            <a:noFill/>
                          </a:ln>
                          <a:solidFill>
                            <a:srgbClr val="000000"/>
                          </a:solidFill>
                          <a:effectLst/>
                          <a:latin typeface="+mn-lt"/>
                        </a:rPr>
                        <a:t> </a:t>
                      </a:r>
                      <a:r>
                        <a:rPr lang="en-US" sz="1000" kern="1200" dirty="0">
                          <a:solidFill>
                            <a:schemeClr val="tx1"/>
                          </a:solidFill>
                          <a:effectLst/>
                          <a:latin typeface="+mn-lt"/>
                          <a:ea typeface="+mn-ea"/>
                          <a:cs typeface="+mn-cs"/>
                        </a:rPr>
                        <a:t>The hens are reared in barns with no outside access. They are provided with perches, platforms, nest boxes and litter areas. Areas can be quite crowded with up to 16,000 hens in a barn—depends on the keeper.</a:t>
                      </a: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8022647"/>
                  </a:ext>
                </a:extLst>
              </a:tr>
              <a:tr h="505068">
                <a:tc>
                  <a:txBody>
                    <a:bodyPr/>
                    <a:lstStyle/>
                    <a:p>
                      <a:pPr marL="0" marR="0" lvl="0" indent="0" algn="l" defTabSz="914400" rtl="0" eaLnBrk="1" fontAlgn="auto" latinLnBrk="0" hangingPunct="1">
                        <a:lnSpc>
                          <a:spcPct val="119000"/>
                        </a:lnSpc>
                        <a:spcBef>
                          <a:spcPts val="0"/>
                        </a:spcBef>
                        <a:spcAft>
                          <a:spcPts val="600"/>
                        </a:spcAft>
                        <a:buClrTx/>
                        <a:buSzTx/>
                        <a:buFontTx/>
                        <a:buNone/>
                        <a:tabLst/>
                        <a:defRPr/>
                      </a:pPr>
                      <a:r>
                        <a:rPr lang="en-US" sz="1000" b="1" kern="1200" dirty="0">
                          <a:solidFill>
                            <a:schemeClr val="tx1"/>
                          </a:solidFill>
                          <a:effectLst/>
                          <a:latin typeface="+mn-lt"/>
                          <a:ea typeface="+mn-ea"/>
                          <a:cs typeface="+mn-cs"/>
                        </a:rPr>
                        <a:t>Caged;</a:t>
                      </a:r>
                      <a:endParaRPr lang="en-GB" sz="1000" b="1" kern="1200" dirty="0">
                        <a:solidFill>
                          <a:schemeClr val="tx1"/>
                        </a:solidFill>
                        <a:effectLst/>
                        <a:latin typeface="+mn-lt"/>
                        <a:ea typeface="+mn-ea"/>
                        <a:cs typeface="+mn-cs"/>
                      </a:endParaRPr>
                    </a:p>
                    <a:p>
                      <a:pPr marR="0" indent="0" algn="l" rtl="0">
                        <a:lnSpc>
                          <a:spcPct val="119000"/>
                        </a:lnSpc>
                        <a:spcBef>
                          <a:spcPts val="0"/>
                        </a:spcBef>
                        <a:spcAft>
                          <a:spcPts val="600"/>
                        </a:spcAft>
                      </a:pPr>
                      <a:endParaRPr lang="en-GB" sz="1000" kern="1400" dirty="0">
                        <a:ln>
                          <a:noFill/>
                        </a:ln>
                        <a:solidFill>
                          <a:srgbClr val="000000"/>
                        </a:solidFill>
                        <a:effectLst/>
                        <a:latin typeface="+mn-lt"/>
                      </a:endParaRP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kern="1200" dirty="0">
                          <a:solidFill>
                            <a:schemeClr val="tx1"/>
                          </a:solidFill>
                          <a:effectLst/>
                          <a:latin typeface="+mn-lt"/>
                          <a:ea typeface="+mn-ea"/>
                          <a:cs typeface="+mn-cs"/>
                        </a:rPr>
                        <a:t>This makes up approximately 78% of the market. Hens are crammed into a cage so small they can’t stretch their wings. The space they have is about the size of an A4 (this page) piece of paper. They cannot follow their natural behavior patterns.</a:t>
                      </a:r>
                      <a:endParaRPr lang="en-GB"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Their bodies suffer through lack of exercise. Birds can lay dead for days before they are taken out of the cage. Debeaking, brittle bones, tumors and pecking are common. </a:t>
                      </a:r>
                      <a:endParaRPr lang="en-GB" sz="800" kern="1400" dirty="0">
                        <a:ln>
                          <a:noFill/>
                        </a:ln>
                        <a:solidFill>
                          <a:srgbClr val="000000"/>
                        </a:solidFill>
                        <a:effectLst/>
                        <a:latin typeface="+mn-lt"/>
                      </a:endParaRPr>
                    </a:p>
                  </a:txBody>
                  <a:tcPr marL="36830" marR="36830"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4212474"/>
                  </a:ext>
                </a:extLst>
              </a:tr>
            </a:tbl>
          </a:graphicData>
        </a:graphic>
      </p:graphicFrame>
      <p:sp>
        <p:nvSpPr>
          <p:cNvPr id="10" name="Text Box 188">
            <a:extLst>
              <a:ext uri="{FF2B5EF4-FFF2-40B4-BE49-F238E27FC236}">
                <a16:creationId xmlns:a16="http://schemas.microsoft.com/office/drawing/2014/main" id="{B371050F-DE56-4C5C-B7E1-680DD659CC26}"/>
              </a:ext>
            </a:extLst>
          </p:cNvPr>
          <p:cNvSpPr txBox="1">
            <a:spLocks noChangeArrowheads="1"/>
          </p:cNvSpPr>
          <p:nvPr/>
        </p:nvSpPr>
        <p:spPr bwMode="auto">
          <a:xfrm>
            <a:off x="246521" y="2083160"/>
            <a:ext cx="1210094" cy="181062"/>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84455" marR="111125">
              <a:lnSpc>
                <a:spcPct val="81000"/>
              </a:lnSpc>
              <a:spcBef>
                <a:spcPts val="760"/>
              </a:spcBef>
            </a:pPr>
            <a:r>
              <a:rPr lang="en-GB" sz="1000" b="1" u="sng" dirty="0">
                <a:effectLst/>
                <a:latin typeface="Calibri" panose="020F0502020204030204" pitchFamily="34" charset="0"/>
                <a:ea typeface="Tahoma" panose="020B0604030504040204" pitchFamily="34" charset="0"/>
                <a:cs typeface="Times New Roman" panose="02020603050405020304" pitchFamily="18" charset="0"/>
              </a:rPr>
              <a:t>EGGS</a:t>
            </a:r>
            <a:endParaRPr lang="en-GB" sz="1000" dirty="0">
              <a:effectLst/>
              <a:ea typeface="Tahoma" panose="020B0604030504040204" pitchFamily="34" charset="0"/>
            </a:endParaRPr>
          </a:p>
        </p:txBody>
      </p:sp>
      <p:sp>
        <p:nvSpPr>
          <p:cNvPr id="11" name="TextBox 10">
            <a:extLst>
              <a:ext uri="{FF2B5EF4-FFF2-40B4-BE49-F238E27FC236}">
                <a16:creationId xmlns:a16="http://schemas.microsoft.com/office/drawing/2014/main" id="{5FCE99E7-6EB8-41D4-AACE-1CBB71852BC7}"/>
              </a:ext>
            </a:extLst>
          </p:cNvPr>
          <p:cNvSpPr txBox="1"/>
          <p:nvPr/>
        </p:nvSpPr>
        <p:spPr>
          <a:xfrm>
            <a:off x="57785" y="2364918"/>
            <a:ext cx="2006221" cy="1169551"/>
          </a:xfrm>
          <a:prstGeom prst="rect">
            <a:avLst/>
          </a:prstGeom>
          <a:noFill/>
          <a:ln>
            <a:solidFill>
              <a:schemeClr val="tx1"/>
            </a:solidFill>
          </a:ln>
        </p:spPr>
        <p:txBody>
          <a:bodyPr wrap="square" rtlCol="0">
            <a:spAutoFit/>
          </a:bodyPr>
          <a:lstStyle/>
          <a:p>
            <a:r>
              <a:rPr lang="en-US" sz="1000" dirty="0"/>
              <a:t>Eggs are an important food commodity which provides nutrients essential for health. Eggs provide a variety of different textures, colours and flavours to dishes. Eggs can be used in a variety of different ways. </a:t>
            </a:r>
            <a:endParaRPr lang="en-GB" sz="1000" dirty="0"/>
          </a:p>
        </p:txBody>
      </p:sp>
      <p:pic>
        <p:nvPicPr>
          <p:cNvPr id="12" name="Picture 11">
            <a:extLst>
              <a:ext uri="{FF2B5EF4-FFF2-40B4-BE49-F238E27FC236}">
                <a16:creationId xmlns:a16="http://schemas.microsoft.com/office/drawing/2014/main" id="{B7710A45-8D42-4617-B6A0-7C11C4BBF34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6673" y="3774627"/>
            <a:ext cx="185928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1DEAD4E-0117-4907-833C-C65E34568964}"/>
              </a:ext>
            </a:extLst>
          </p:cNvPr>
          <p:cNvSpPr txBox="1"/>
          <p:nvPr/>
        </p:nvSpPr>
        <p:spPr>
          <a:xfrm>
            <a:off x="2247900" y="3973202"/>
            <a:ext cx="9795713" cy="1323439"/>
          </a:xfrm>
          <a:prstGeom prst="rect">
            <a:avLst/>
          </a:prstGeom>
          <a:noFill/>
          <a:ln>
            <a:solidFill>
              <a:schemeClr val="tx1"/>
            </a:solidFill>
          </a:ln>
        </p:spPr>
        <p:txBody>
          <a:bodyPr wrap="square" rtlCol="0">
            <a:spAutoFit/>
          </a:bodyPr>
          <a:lstStyle/>
          <a:p>
            <a:r>
              <a:rPr lang="en-US" sz="1000" dirty="0"/>
              <a:t> </a:t>
            </a:r>
            <a:r>
              <a:rPr lang="en-US" sz="1000" b="1" dirty="0"/>
              <a:t>The structure of a hen’s egg</a:t>
            </a:r>
            <a:endParaRPr lang="en-GB" sz="1000" dirty="0"/>
          </a:p>
          <a:p>
            <a:r>
              <a:rPr lang="en-US" sz="1000" b="1" dirty="0"/>
              <a:t>The shell: </a:t>
            </a:r>
            <a:r>
              <a:rPr lang="en-US" sz="1000" dirty="0"/>
              <a:t>consists of an outer cuticle (a transparent, protective coating, a true shell and inner membranes. The shell is porous (pores are tiny holes), and therefore allows the developing chick to obtain oxygen. At one end of  the egg, the membranes separate into an air space, to supply the chick with oxygen.</a:t>
            </a:r>
            <a:endParaRPr lang="en-GB" sz="1000" dirty="0"/>
          </a:p>
          <a:p>
            <a:r>
              <a:rPr lang="en-US" sz="1000" dirty="0"/>
              <a:t>The air space: increases in size as an egg gets older, because water is lost from the egg and air is drawn in. The fresher the egg, the smaller the air space. This is why fresh eggs sink in water and rotten eggs float.</a:t>
            </a:r>
            <a:endParaRPr lang="en-GB" sz="1000" dirty="0"/>
          </a:p>
          <a:p>
            <a:r>
              <a:rPr lang="en-US" sz="1000" b="1" dirty="0"/>
              <a:t>The yolk: </a:t>
            </a:r>
            <a:r>
              <a:rPr lang="en-US" sz="1000" dirty="0"/>
              <a:t>full of goodness (vitamins A, D, E &amp; K) and has a higher concentration of protein than the white.</a:t>
            </a:r>
            <a:endParaRPr lang="en-GB" sz="1000" dirty="0"/>
          </a:p>
          <a:p>
            <a:r>
              <a:rPr lang="en-US" sz="1000" b="1" dirty="0"/>
              <a:t>The white: </a:t>
            </a:r>
            <a:r>
              <a:rPr lang="en-US" sz="1000" dirty="0"/>
              <a:t>contains riboflavin and other B vitamins and a small trace of fat</a:t>
            </a:r>
            <a:endParaRPr lang="en-GB" sz="1000" dirty="0"/>
          </a:p>
          <a:p>
            <a:r>
              <a:rPr lang="en-US" sz="1000" dirty="0"/>
              <a:t>The anchors/chalazae: white strands attached to the thick albumen which anchor the yolk in the middle of the egg.</a:t>
            </a:r>
            <a:endParaRPr lang="en-GB" sz="1000" dirty="0"/>
          </a:p>
        </p:txBody>
      </p:sp>
      <p:graphicFrame>
        <p:nvGraphicFramePr>
          <p:cNvPr id="15" name="Table 14">
            <a:extLst>
              <a:ext uri="{FF2B5EF4-FFF2-40B4-BE49-F238E27FC236}">
                <a16:creationId xmlns:a16="http://schemas.microsoft.com/office/drawing/2014/main" id="{A6D833EA-2365-4BD8-AEDB-BE4BCFAC58C0}"/>
              </a:ext>
            </a:extLst>
          </p:cNvPr>
          <p:cNvGraphicFramePr>
            <a:graphicFrameLocks noGrp="1"/>
          </p:cNvGraphicFramePr>
          <p:nvPr>
            <p:extLst>
              <p:ext uri="{D42A27DB-BD31-4B8C-83A1-F6EECF244321}">
                <p14:modId xmlns:p14="http://schemas.microsoft.com/office/powerpoint/2010/main" val="384923364"/>
              </p:ext>
            </p:extLst>
          </p:nvPr>
        </p:nvGraphicFramePr>
        <p:xfrm>
          <a:off x="449995" y="5503632"/>
          <a:ext cx="2020250" cy="1234440"/>
        </p:xfrm>
        <a:graphic>
          <a:graphicData uri="http://schemas.openxmlformats.org/drawingml/2006/table">
            <a:tbl>
              <a:tblPr firstRow="1" bandRow="1">
                <a:tableStyleId>{5940675A-B579-460E-94D1-54222C63F5DA}</a:tableStyleId>
              </a:tblPr>
              <a:tblGrid>
                <a:gridCol w="1010125">
                  <a:extLst>
                    <a:ext uri="{9D8B030D-6E8A-4147-A177-3AD203B41FA5}">
                      <a16:colId xmlns:a16="http://schemas.microsoft.com/office/drawing/2014/main" val="2152958344"/>
                    </a:ext>
                  </a:extLst>
                </a:gridCol>
                <a:gridCol w="1010125">
                  <a:extLst>
                    <a:ext uri="{9D8B030D-6E8A-4147-A177-3AD203B41FA5}">
                      <a16:colId xmlns:a16="http://schemas.microsoft.com/office/drawing/2014/main" val="3736610998"/>
                    </a:ext>
                  </a:extLst>
                </a:gridCol>
              </a:tblGrid>
              <a:tr h="0">
                <a:tc>
                  <a:txBody>
                    <a:bodyPr/>
                    <a:lstStyle/>
                    <a:p>
                      <a:pPr marL="96520">
                        <a:spcBef>
                          <a:spcPts val="880"/>
                        </a:spcBef>
                        <a:spcAft>
                          <a:spcPts val="0"/>
                        </a:spcAft>
                        <a:tabLst>
                          <a:tab pos="1110615" algn="l"/>
                        </a:tabLst>
                      </a:pPr>
                      <a:r>
                        <a:rPr lang="en-US" sz="900" b="1" dirty="0">
                          <a:effectLst/>
                          <a:latin typeface="Tahoma" panose="020B0604030504040204" pitchFamily="34" charset="0"/>
                          <a:ea typeface="Tahoma" panose="020B0604030504040204" pitchFamily="34" charset="0"/>
                        </a:rPr>
                        <a:t>Size</a:t>
                      </a:r>
                      <a:endParaRPr lang="en-GB" sz="1100" dirty="0">
                        <a:effectLst/>
                        <a:latin typeface="Tahoma" panose="020B0604030504040204" pitchFamily="34" charset="0"/>
                        <a:ea typeface="Tahoma" panose="020B0604030504040204" pitchFamily="34" charset="0"/>
                      </a:endParaRPr>
                    </a:p>
                  </a:txBody>
                  <a:tcPr/>
                </a:tc>
                <a:tc>
                  <a:txBody>
                    <a:bodyPr/>
                    <a:lstStyle/>
                    <a:p>
                      <a:pPr marL="96520">
                        <a:spcBef>
                          <a:spcPts val="880"/>
                        </a:spcBef>
                        <a:spcAft>
                          <a:spcPts val="0"/>
                        </a:spcAft>
                        <a:tabLst>
                          <a:tab pos="1110615" algn="l"/>
                        </a:tabLst>
                      </a:pPr>
                      <a:r>
                        <a:rPr lang="en-US" sz="1100" b="1" dirty="0">
                          <a:effectLst/>
                          <a:latin typeface="Tahoma" panose="020B0604030504040204" pitchFamily="34" charset="0"/>
                          <a:ea typeface="Tahoma" panose="020B0604030504040204" pitchFamily="34" charset="0"/>
                        </a:rPr>
                        <a:t>Weight</a:t>
                      </a:r>
                      <a:endParaRPr lang="en-GB" sz="1100" dirty="0">
                        <a:effectLst/>
                        <a:latin typeface="Tahoma" panose="020B0604030504040204" pitchFamily="34" charset="0"/>
                        <a:ea typeface="Tahoma" panose="020B0604030504040204" pitchFamily="34" charset="0"/>
                      </a:endParaRPr>
                    </a:p>
                  </a:txBody>
                  <a:tcPr/>
                </a:tc>
                <a:extLst>
                  <a:ext uri="{0D108BD9-81ED-4DB2-BD59-A6C34878D82A}">
                    <a16:rowId xmlns:a16="http://schemas.microsoft.com/office/drawing/2014/main" val="2009180231"/>
                  </a:ext>
                </a:extLst>
              </a:tr>
              <a:tr h="153611">
                <a:tc>
                  <a:txBody>
                    <a:bodyPr/>
                    <a:lstStyle/>
                    <a:p>
                      <a:r>
                        <a:rPr lang="en-GB" sz="1000" dirty="0"/>
                        <a:t>SMALL</a:t>
                      </a:r>
                    </a:p>
                  </a:txBody>
                  <a:tcPr/>
                </a:tc>
                <a:tc>
                  <a:txBody>
                    <a:bodyPr/>
                    <a:lstStyle/>
                    <a:p>
                      <a:r>
                        <a:rPr lang="en-GB" sz="1000" dirty="0"/>
                        <a:t>53g + under</a:t>
                      </a:r>
                    </a:p>
                  </a:txBody>
                  <a:tcPr/>
                </a:tc>
                <a:extLst>
                  <a:ext uri="{0D108BD9-81ED-4DB2-BD59-A6C34878D82A}">
                    <a16:rowId xmlns:a16="http://schemas.microsoft.com/office/drawing/2014/main" val="2237238074"/>
                  </a:ext>
                </a:extLst>
              </a:tr>
              <a:tr h="153611">
                <a:tc>
                  <a:txBody>
                    <a:bodyPr/>
                    <a:lstStyle/>
                    <a:p>
                      <a:r>
                        <a:rPr lang="en-GB" sz="1000" dirty="0"/>
                        <a:t>MEDIUM</a:t>
                      </a:r>
                    </a:p>
                  </a:txBody>
                  <a:tcPr/>
                </a:tc>
                <a:tc>
                  <a:txBody>
                    <a:bodyPr/>
                    <a:lstStyle/>
                    <a:p>
                      <a:r>
                        <a:rPr lang="en-GB" sz="1000" dirty="0"/>
                        <a:t>53-63g</a:t>
                      </a:r>
                    </a:p>
                  </a:txBody>
                  <a:tcPr/>
                </a:tc>
                <a:extLst>
                  <a:ext uri="{0D108BD9-81ED-4DB2-BD59-A6C34878D82A}">
                    <a16:rowId xmlns:a16="http://schemas.microsoft.com/office/drawing/2014/main" val="3958149278"/>
                  </a:ext>
                </a:extLst>
              </a:tr>
              <a:tr h="153611">
                <a:tc>
                  <a:txBody>
                    <a:bodyPr/>
                    <a:lstStyle/>
                    <a:p>
                      <a:r>
                        <a:rPr lang="en-GB" sz="1000" dirty="0"/>
                        <a:t>LARGE</a:t>
                      </a:r>
                    </a:p>
                  </a:txBody>
                  <a:tcPr/>
                </a:tc>
                <a:tc>
                  <a:txBody>
                    <a:bodyPr/>
                    <a:lstStyle/>
                    <a:p>
                      <a:r>
                        <a:rPr lang="en-GB" sz="1000" dirty="0"/>
                        <a:t>63-73g</a:t>
                      </a:r>
                    </a:p>
                  </a:txBody>
                  <a:tcPr/>
                </a:tc>
                <a:extLst>
                  <a:ext uri="{0D108BD9-81ED-4DB2-BD59-A6C34878D82A}">
                    <a16:rowId xmlns:a16="http://schemas.microsoft.com/office/drawing/2014/main" val="3915361789"/>
                  </a:ext>
                </a:extLst>
              </a:tr>
              <a:tr h="153611">
                <a:tc>
                  <a:txBody>
                    <a:bodyPr/>
                    <a:lstStyle/>
                    <a:p>
                      <a:r>
                        <a:rPr lang="en-GB" sz="1000" dirty="0"/>
                        <a:t>EXTRA LARGE</a:t>
                      </a:r>
                    </a:p>
                  </a:txBody>
                  <a:tcPr/>
                </a:tc>
                <a:tc>
                  <a:txBody>
                    <a:bodyPr/>
                    <a:lstStyle/>
                    <a:p>
                      <a:r>
                        <a:rPr lang="en-GB" sz="1000" dirty="0"/>
                        <a:t>73g+ over</a:t>
                      </a:r>
                    </a:p>
                  </a:txBody>
                  <a:tcPr/>
                </a:tc>
                <a:extLst>
                  <a:ext uri="{0D108BD9-81ED-4DB2-BD59-A6C34878D82A}">
                    <a16:rowId xmlns:a16="http://schemas.microsoft.com/office/drawing/2014/main" val="1526383686"/>
                  </a:ext>
                </a:extLst>
              </a:tr>
            </a:tbl>
          </a:graphicData>
        </a:graphic>
      </p:graphicFrame>
      <p:pic>
        <p:nvPicPr>
          <p:cNvPr id="16" name="Picture 15">
            <a:extLst>
              <a:ext uri="{FF2B5EF4-FFF2-40B4-BE49-F238E27FC236}">
                <a16:creationId xmlns:a16="http://schemas.microsoft.com/office/drawing/2014/main" id="{D55636D1-41CB-4C95-9266-0D29908E4BA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551336" y="5516597"/>
            <a:ext cx="2026920" cy="112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00609F18-AF71-4A5F-9B79-EEDA3754619F}"/>
              </a:ext>
            </a:extLst>
          </p:cNvPr>
          <p:cNvSpPr txBox="1"/>
          <p:nvPr/>
        </p:nvSpPr>
        <p:spPr>
          <a:xfrm>
            <a:off x="8229601" y="5373060"/>
            <a:ext cx="3814012" cy="1477328"/>
          </a:xfrm>
          <a:prstGeom prst="rect">
            <a:avLst/>
          </a:prstGeom>
          <a:noFill/>
          <a:ln>
            <a:solidFill>
              <a:schemeClr val="tx1"/>
            </a:solidFill>
          </a:ln>
        </p:spPr>
        <p:txBody>
          <a:bodyPr wrap="square" rtlCol="0">
            <a:spAutoFit/>
          </a:bodyPr>
          <a:lstStyle/>
          <a:p>
            <a:r>
              <a:rPr lang="en-US" sz="1000" b="1" dirty="0"/>
              <a:t>Storing eggs</a:t>
            </a:r>
            <a:endParaRPr lang="en-GB" sz="1000" dirty="0"/>
          </a:p>
          <a:p>
            <a:r>
              <a:rPr lang="en-US" sz="1000" dirty="0"/>
              <a:t>Eggs should be stored in the fridge or a cool place away from strong smelling foods. Eggs should be stored blunt end upwards. They should be removed an hour or so before use, because cold eggs do not whisk well.</a:t>
            </a:r>
            <a:endParaRPr lang="en-GB" sz="1000" dirty="0"/>
          </a:p>
          <a:p>
            <a:r>
              <a:rPr lang="en-US" sz="1000" dirty="0"/>
              <a:t>Eggs stay in good condition if stored correctly for two to three weeks. Eggs cannot be frozen whole but the whites and yolks can be frozen separately in containers. Always use eggs by the best before date.</a:t>
            </a:r>
            <a:endParaRPr lang="en-GB" sz="1000" dirty="0"/>
          </a:p>
          <a:p>
            <a:r>
              <a:rPr lang="en-US" sz="1000" dirty="0"/>
              <a:t>Eggs can be preserved by pickling.</a:t>
            </a:r>
            <a:endParaRPr lang="en-GB" sz="1000" dirty="0"/>
          </a:p>
        </p:txBody>
      </p:sp>
      <p:pic>
        <p:nvPicPr>
          <p:cNvPr id="18" name="Picture 17">
            <a:extLst>
              <a:ext uri="{FF2B5EF4-FFF2-40B4-BE49-F238E27FC236}">
                <a16:creationId xmlns:a16="http://schemas.microsoft.com/office/drawing/2014/main" id="{8A7E0AEA-683A-4843-A9EF-DFA61A9560D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528469" y="5316909"/>
            <a:ext cx="1386840" cy="142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8">
            <a:extLst>
              <a:ext uri="{FF2B5EF4-FFF2-40B4-BE49-F238E27FC236}">
                <a16:creationId xmlns:a16="http://schemas.microsoft.com/office/drawing/2014/main" id="{733535AB-C1BD-451D-95ED-D282977782A8}"/>
              </a:ext>
            </a:extLst>
          </p:cNvPr>
          <p:cNvSpPr txBox="1">
            <a:spLocks noChangeArrowheads="1"/>
          </p:cNvSpPr>
          <p:nvPr/>
        </p:nvSpPr>
        <p:spPr bwMode="auto">
          <a:xfrm rot="5400000">
            <a:off x="5617097" y="5932688"/>
            <a:ext cx="1329062" cy="179389"/>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vert270" wrap="square" lIns="0" tIns="0" rIns="0" bIns="0" anchor="t" anchorCtr="0" upright="1">
            <a:noAutofit/>
          </a:bodyPr>
          <a:lstStyle/>
          <a:p>
            <a:pPr marL="84455" marR="111125" algn="ctr">
              <a:lnSpc>
                <a:spcPct val="81000"/>
              </a:lnSpc>
              <a:spcBef>
                <a:spcPts val="760"/>
              </a:spcBef>
            </a:pPr>
            <a:r>
              <a:rPr lang="en-GB" sz="1000" b="1" u="sng" dirty="0">
                <a:effectLst/>
                <a:latin typeface="Calibri" panose="020F0502020204030204" pitchFamily="34" charset="0"/>
                <a:ea typeface="Tahoma" panose="020B0604030504040204" pitchFamily="34" charset="0"/>
                <a:cs typeface="Times New Roman" panose="02020603050405020304" pitchFamily="18" charset="0"/>
              </a:rPr>
              <a:t>Nutrients in an egg</a:t>
            </a:r>
            <a:endParaRPr lang="en-GB" sz="1000" dirty="0">
              <a:effectLst/>
              <a:ea typeface="Tahoma" panose="020B0604030504040204" pitchFamily="34" charset="0"/>
            </a:endParaRPr>
          </a:p>
        </p:txBody>
      </p:sp>
      <p:sp>
        <p:nvSpPr>
          <p:cNvPr id="20" name="Text Box 188">
            <a:extLst>
              <a:ext uri="{FF2B5EF4-FFF2-40B4-BE49-F238E27FC236}">
                <a16:creationId xmlns:a16="http://schemas.microsoft.com/office/drawing/2014/main" id="{6D9398F0-29A3-45D0-82E9-D413CAA18ED2}"/>
              </a:ext>
            </a:extLst>
          </p:cNvPr>
          <p:cNvSpPr txBox="1">
            <a:spLocks noChangeArrowheads="1"/>
          </p:cNvSpPr>
          <p:nvPr/>
        </p:nvSpPr>
        <p:spPr bwMode="auto">
          <a:xfrm rot="5400000">
            <a:off x="2550270" y="5962364"/>
            <a:ext cx="1329062" cy="179389"/>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vert270" wrap="square" lIns="0" tIns="0" rIns="0" bIns="0" anchor="t" anchorCtr="0" upright="1">
            <a:noAutofit/>
          </a:bodyPr>
          <a:lstStyle/>
          <a:p>
            <a:pPr marL="84455" marR="111125" algn="ctr">
              <a:lnSpc>
                <a:spcPct val="81000"/>
              </a:lnSpc>
              <a:spcBef>
                <a:spcPts val="760"/>
              </a:spcBef>
            </a:pPr>
            <a:r>
              <a:rPr lang="en-GB" sz="1000" b="1" u="sng" dirty="0">
                <a:latin typeface="Calibri" panose="020F0502020204030204" pitchFamily="34" charset="0"/>
                <a:ea typeface="Tahoma" panose="020B0604030504040204" pitchFamily="34" charset="0"/>
                <a:cs typeface="Times New Roman" panose="02020603050405020304" pitchFamily="18" charset="0"/>
              </a:rPr>
              <a:t>Labelling Eggs</a:t>
            </a:r>
            <a:endParaRPr lang="en-GB" sz="1000" dirty="0">
              <a:effectLst/>
              <a:ea typeface="Tahoma" panose="020B0604030504040204" pitchFamily="34" charset="0"/>
            </a:endParaRPr>
          </a:p>
        </p:txBody>
      </p:sp>
      <p:sp>
        <p:nvSpPr>
          <p:cNvPr id="21" name="Text Box 188">
            <a:extLst>
              <a:ext uri="{FF2B5EF4-FFF2-40B4-BE49-F238E27FC236}">
                <a16:creationId xmlns:a16="http://schemas.microsoft.com/office/drawing/2014/main" id="{74D79324-6048-4F43-BA78-CB356847FC6D}"/>
              </a:ext>
            </a:extLst>
          </p:cNvPr>
          <p:cNvSpPr txBox="1">
            <a:spLocks noChangeArrowheads="1"/>
          </p:cNvSpPr>
          <p:nvPr/>
        </p:nvSpPr>
        <p:spPr bwMode="auto">
          <a:xfrm rot="5400000">
            <a:off x="-371683" y="6031157"/>
            <a:ext cx="1329062" cy="179389"/>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vert270" wrap="square" lIns="0" tIns="0" rIns="0" bIns="0" anchor="t" anchorCtr="0" upright="1">
            <a:noAutofit/>
          </a:bodyPr>
          <a:lstStyle/>
          <a:p>
            <a:pPr marL="84455" marR="111125" algn="ctr">
              <a:lnSpc>
                <a:spcPct val="81000"/>
              </a:lnSpc>
              <a:spcBef>
                <a:spcPts val="760"/>
              </a:spcBef>
            </a:pPr>
            <a:r>
              <a:rPr lang="en-GB" sz="1000" b="1" u="sng" dirty="0">
                <a:latin typeface="Calibri" panose="020F0502020204030204" pitchFamily="34" charset="0"/>
                <a:ea typeface="Tahoma" panose="020B0604030504040204" pitchFamily="34" charset="0"/>
                <a:cs typeface="Times New Roman" panose="02020603050405020304" pitchFamily="18" charset="0"/>
              </a:rPr>
              <a:t>Sizing Eggs</a:t>
            </a:r>
            <a:endParaRPr lang="en-GB" sz="1000" dirty="0">
              <a:effectLst/>
              <a:ea typeface="Tahoma" panose="020B0604030504040204" pitchFamily="34" charset="0"/>
            </a:endParaRPr>
          </a:p>
        </p:txBody>
      </p:sp>
    </p:spTree>
    <p:extLst>
      <p:ext uri="{BB962C8B-B14F-4D97-AF65-F5344CB8AC3E}">
        <p14:creationId xmlns:p14="http://schemas.microsoft.com/office/powerpoint/2010/main" val="4057986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43D6E2-41AE-4F59-A3D7-EC9F216EEDE9}"/>
              </a:ext>
            </a:extLst>
          </p:cNvPr>
          <p:cNvSpPr txBox="1"/>
          <p:nvPr/>
        </p:nvSpPr>
        <p:spPr>
          <a:xfrm>
            <a:off x="191136" y="114145"/>
            <a:ext cx="4831030" cy="3016210"/>
          </a:xfrm>
          <a:prstGeom prst="rect">
            <a:avLst/>
          </a:prstGeom>
          <a:noFill/>
          <a:ln>
            <a:solidFill>
              <a:schemeClr val="tx1"/>
            </a:solidFill>
          </a:ln>
        </p:spPr>
        <p:txBody>
          <a:bodyPr wrap="square" rtlCol="0">
            <a:spAutoFit/>
          </a:bodyPr>
          <a:lstStyle/>
          <a:p>
            <a:r>
              <a:rPr lang="en-US" sz="1000" b="1" dirty="0"/>
              <a:t>How to grade Eggs</a:t>
            </a:r>
            <a:endParaRPr lang="en-GB" sz="1000" dirty="0"/>
          </a:p>
          <a:p>
            <a:r>
              <a:rPr lang="en-US" sz="1000" dirty="0"/>
              <a:t>All eggs sold at grocery stores must meet strict standards. Only those of high quality reach the consumer. Eggs must be checked for interior quality by candling, a process where eggs are passed over a strong light to show the shell and interior.</a:t>
            </a:r>
            <a:endParaRPr lang="en-GB" sz="1000" dirty="0"/>
          </a:p>
          <a:p>
            <a:r>
              <a:rPr lang="en-US" sz="1000" b="1" dirty="0"/>
              <a:t>Grade A:</a:t>
            </a:r>
            <a:endParaRPr lang="en-GB" sz="1000" b="1" dirty="0"/>
          </a:p>
          <a:p>
            <a:pPr lvl="0"/>
            <a:r>
              <a:rPr lang="en-US" sz="1000" dirty="0"/>
              <a:t>Thick white</a:t>
            </a:r>
            <a:endParaRPr lang="en-GB" sz="1000" dirty="0"/>
          </a:p>
          <a:p>
            <a:pPr lvl="0"/>
            <a:r>
              <a:rPr lang="en-US" sz="1000" dirty="0"/>
              <a:t>Round, well centered yolk</a:t>
            </a:r>
            <a:endParaRPr lang="en-GB" sz="1000" dirty="0"/>
          </a:p>
          <a:p>
            <a:pPr lvl="0"/>
            <a:r>
              <a:rPr lang="en-US" sz="1000" dirty="0"/>
              <a:t>Small air cell (less than 5mm deep)</a:t>
            </a:r>
            <a:endParaRPr lang="en-GB" sz="1000" dirty="0"/>
          </a:p>
          <a:p>
            <a:pPr lvl="0"/>
            <a:r>
              <a:rPr lang="en-US" sz="1000" dirty="0"/>
              <a:t>Clean, un-cracked shell with normal shape</a:t>
            </a:r>
            <a:endParaRPr lang="en-GB" sz="1000" dirty="0"/>
          </a:p>
          <a:p>
            <a:r>
              <a:rPr lang="en-US" sz="1000" b="1" dirty="0"/>
              <a:t>Grade B:</a:t>
            </a:r>
            <a:endParaRPr lang="en-GB" sz="1000" b="1" dirty="0"/>
          </a:p>
          <a:p>
            <a:pPr lvl="0"/>
            <a:r>
              <a:rPr lang="en-US" sz="1000" dirty="0"/>
              <a:t>Mostly used for commercial baking or go to hospitals, restaurants, etc. very few are sold at retail stores.</a:t>
            </a:r>
            <a:endParaRPr lang="en-GB" sz="1000" dirty="0"/>
          </a:p>
          <a:p>
            <a:pPr lvl="0"/>
            <a:r>
              <a:rPr lang="en-US" sz="1000" dirty="0"/>
              <a:t>Yolk is slightly flattened; white is thinner</a:t>
            </a:r>
            <a:endParaRPr lang="en-GB" sz="1000" dirty="0"/>
          </a:p>
          <a:p>
            <a:pPr lvl="0"/>
            <a:r>
              <a:rPr lang="en-US" sz="1000" dirty="0"/>
              <a:t>Shell is un-cracked and may have a rough texture; and/or be slightly soiled and stained.</a:t>
            </a:r>
            <a:endParaRPr lang="en-GB" sz="1000" dirty="0"/>
          </a:p>
          <a:p>
            <a:r>
              <a:rPr lang="en-US" sz="1000" b="1" dirty="0"/>
              <a:t>Grade C:</a:t>
            </a:r>
            <a:endParaRPr lang="en-GB" sz="1000" b="1" dirty="0"/>
          </a:p>
          <a:p>
            <a:pPr lvl="0"/>
            <a:r>
              <a:rPr lang="en-US" sz="1000" dirty="0"/>
              <a:t>The lowest egg grade, these are used in the production of processed egg products only. They are not sold in retail stores</a:t>
            </a:r>
            <a:endParaRPr lang="en-GB" sz="1000" dirty="0"/>
          </a:p>
          <a:p>
            <a:pPr lvl="0"/>
            <a:r>
              <a:rPr lang="en-US" sz="1000" dirty="0"/>
              <a:t>Yolk is flattened and may be oblong in shape; white is thin and watery.</a:t>
            </a:r>
            <a:endParaRPr lang="en-GB" sz="1000" dirty="0"/>
          </a:p>
          <a:p>
            <a:pPr lvl="0"/>
            <a:r>
              <a:rPr lang="en-US" sz="1000" dirty="0"/>
              <a:t>Shell may be cracked and/or stained</a:t>
            </a:r>
            <a:endParaRPr lang="en-GB" sz="1000" dirty="0"/>
          </a:p>
        </p:txBody>
      </p:sp>
      <p:pic>
        <p:nvPicPr>
          <p:cNvPr id="10" name="Picture 9">
            <a:extLst>
              <a:ext uri="{FF2B5EF4-FFF2-40B4-BE49-F238E27FC236}">
                <a16:creationId xmlns:a16="http://schemas.microsoft.com/office/drawing/2014/main" id="{8916BB1C-EFDC-4955-85B9-B8EEE27C9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04" y="3130355"/>
            <a:ext cx="4691662" cy="379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8">
            <a:extLst>
              <a:ext uri="{FF2B5EF4-FFF2-40B4-BE49-F238E27FC236}">
                <a16:creationId xmlns:a16="http://schemas.microsoft.com/office/drawing/2014/main" id="{06B1E394-26ED-415E-A692-A9BF63FC224D}"/>
              </a:ext>
            </a:extLst>
          </p:cNvPr>
          <p:cNvSpPr txBox="1">
            <a:spLocks noChangeArrowheads="1"/>
          </p:cNvSpPr>
          <p:nvPr/>
        </p:nvSpPr>
        <p:spPr bwMode="auto">
          <a:xfrm>
            <a:off x="330504" y="3137096"/>
            <a:ext cx="1638973" cy="291904"/>
          </a:xfrm>
          <a:prstGeom prst="rect">
            <a:avLst/>
          </a:prstGeom>
          <a:solidFill>
            <a:schemeClr val="bg1"/>
          </a:solidFill>
          <a:ln w="9144">
            <a:solidFill>
              <a:srgbClr val="000000"/>
            </a:solidFill>
            <a:prstDash val="solid"/>
            <a:miter lim="800000"/>
            <a:headEnd/>
            <a:tailEnd/>
          </a:ln>
          <a:extLst/>
        </p:spPr>
        <p:txBody>
          <a:bodyPr rot="0" vert="horz" wrap="square" lIns="0" tIns="0" rIns="0" bIns="0" anchor="t" anchorCtr="0" upright="1">
            <a:noAutofit/>
          </a:bodyPr>
          <a:lstStyle/>
          <a:p>
            <a:pPr marL="84455" marR="111125">
              <a:lnSpc>
                <a:spcPct val="81000"/>
              </a:lnSpc>
              <a:spcBef>
                <a:spcPts val="760"/>
              </a:spcBef>
            </a:pPr>
            <a:r>
              <a:rPr lang="en-GB" sz="1100" b="1" u="sng" dirty="0">
                <a:effectLst/>
                <a:latin typeface="Calibri" panose="020F0502020204030204" pitchFamily="34" charset="0"/>
                <a:ea typeface="Tahoma" panose="020B0604030504040204" pitchFamily="34" charset="0"/>
                <a:cs typeface="Times New Roman" panose="02020603050405020304" pitchFamily="18" charset="0"/>
              </a:rPr>
              <a:t>Functions of eggs</a:t>
            </a:r>
            <a:endParaRPr lang="en-GB" sz="1100" dirty="0">
              <a:effectLst/>
              <a:ea typeface="Tahoma" panose="020B0604030504040204" pitchFamily="34" charset="0"/>
            </a:endParaRPr>
          </a:p>
        </p:txBody>
      </p:sp>
      <p:sp>
        <p:nvSpPr>
          <p:cNvPr id="12" name="Text Box 119">
            <a:extLst>
              <a:ext uri="{FF2B5EF4-FFF2-40B4-BE49-F238E27FC236}">
                <a16:creationId xmlns:a16="http://schemas.microsoft.com/office/drawing/2014/main" id="{6CF4D564-877C-4968-B355-6F56C1D43A66}"/>
              </a:ext>
            </a:extLst>
          </p:cNvPr>
          <p:cNvSpPr txBox="1">
            <a:spLocks noChangeArrowheads="1"/>
          </p:cNvSpPr>
          <p:nvPr/>
        </p:nvSpPr>
        <p:spPr bwMode="auto">
          <a:xfrm>
            <a:off x="5161535" y="118745"/>
            <a:ext cx="2008299" cy="45376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86995">
              <a:spcBef>
                <a:spcPts val="45"/>
              </a:spcBef>
              <a:spcAft>
                <a:spcPts val="0"/>
              </a:spcAft>
            </a:pPr>
            <a:r>
              <a:rPr lang="en-US" sz="1000" b="1" dirty="0">
                <a:effectLst/>
                <a:ea typeface="Tahoma" panose="020B0604030504040204" pitchFamily="34" charset="0"/>
              </a:rPr>
              <a:t>Storing Meat, Poultry and Fish</a:t>
            </a:r>
            <a:endParaRPr lang="en-GB" sz="1000" dirty="0">
              <a:effectLst/>
              <a:ea typeface="Tahoma" panose="020B0604030504040204" pitchFamily="34" charset="0"/>
            </a:endParaRPr>
          </a:p>
          <a:p>
            <a:pPr marL="158115" indent="-71755">
              <a:spcAft>
                <a:spcPts val="0"/>
              </a:spcAft>
              <a:tabLst>
                <a:tab pos="158750" algn="l"/>
              </a:tabLst>
            </a:pPr>
            <a:r>
              <a:rPr lang="en-US" sz="1000" dirty="0">
                <a:effectLst/>
                <a:ea typeface="Tahoma" panose="020B0604030504040204" pitchFamily="34" charset="0"/>
              </a:rPr>
              <a:t>Should</a:t>
            </a:r>
            <a:r>
              <a:rPr lang="en-US" sz="1000" spc="-140" dirty="0">
                <a:effectLst/>
                <a:ea typeface="Tahoma" panose="020B0604030504040204" pitchFamily="34" charset="0"/>
              </a:rPr>
              <a:t> </a:t>
            </a:r>
            <a:r>
              <a:rPr lang="en-US" sz="1000" dirty="0">
                <a:effectLst/>
                <a:ea typeface="Tahoma" panose="020B0604030504040204" pitchFamily="34" charset="0"/>
              </a:rPr>
              <a:t>be</a:t>
            </a:r>
            <a:r>
              <a:rPr lang="en-US" sz="1000" spc="-85" dirty="0">
                <a:effectLst/>
                <a:ea typeface="Tahoma" panose="020B0604030504040204" pitchFamily="34" charset="0"/>
              </a:rPr>
              <a:t> </a:t>
            </a:r>
            <a:r>
              <a:rPr lang="en-US" sz="1000" dirty="0">
                <a:effectLst/>
                <a:ea typeface="Tahoma" panose="020B0604030504040204" pitchFamily="34" charset="0"/>
              </a:rPr>
              <a:t>bought</a:t>
            </a:r>
            <a:r>
              <a:rPr lang="en-US" sz="1000" spc="-155" dirty="0">
                <a:effectLst/>
                <a:ea typeface="Tahoma" panose="020B0604030504040204" pitchFamily="34" charset="0"/>
              </a:rPr>
              <a:t> </a:t>
            </a:r>
            <a:r>
              <a:rPr lang="en-US" sz="1000" dirty="0">
                <a:effectLst/>
                <a:ea typeface="Tahoma" panose="020B0604030504040204" pitchFamily="34" charset="0"/>
              </a:rPr>
              <a:t>from</a:t>
            </a:r>
            <a:r>
              <a:rPr lang="en-US" sz="1000" spc="-85" dirty="0">
                <a:effectLst/>
                <a:ea typeface="Tahoma" panose="020B0604030504040204" pitchFamily="34" charset="0"/>
              </a:rPr>
              <a:t> </a:t>
            </a:r>
            <a:r>
              <a:rPr lang="en-US" sz="1000" dirty="0">
                <a:effectLst/>
                <a:ea typeface="Tahoma" panose="020B0604030504040204" pitchFamily="34" charset="0"/>
              </a:rPr>
              <a:t>a</a:t>
            </a:r>
            <a:endParaRPr lang="en-GB" sz="1000" dirty="0">
              <a:effectLst/>
              <a:ea typeface="Tahoma" panose="020B0604030504040204" pitchFamily="34" charset="0"/>
            </a:endParaRPr>
          </a:p>
          <a:p>
            <a:pPr marL="86995">
              <a:spcAft>
                <a:spcPts val="0"/>
              </a:spcAft>
            </a:pPr>
            <a:r>
              <a:rPr lang="en-US" sz="1000" dirty="0">
                <a:effectLst/>
                <a:ea typeface="Tahoma" panose="020B0604030504040204" pitchFamily="34" charset="0"/>
              </a:rPr>
              <a:t>reputable supplier</a:t>
            </a:r>
            <a:endParaRPr lang="en-GB" sz="1000" dirty="0">
              <a:effectLst/>
              <a:ea typeface="Tahoma" panose="020B0604030504040204" pitchFamily="34" charset="0"/>
            </a:endParaRPr>
          </a:p>
          <a:p>
            <a:pPr marL="86995" marR="351790">
              <a:spcBef>
                <a:spcPts val="110"/>
              </a:spcBef>
              <a:spcAft>
                <a:spcPts val="0"/>
              </a:spcAft>
              <a:tabLst>
                <a:tab pos="158750" algn="l"/>
              </a:tabLst>
            </a:pPr>
            <a:r>
              <a:rPr lang="en-US" sz="1000" dirty="0">
                <a:effectLst/>
                <a:ea typeface="Tahoma" panose="020B0604030504040204" pitchFamily="34" charset="0"/>
              </a:rPr>
              <a:t>Should</a:t>
            </a:r>
            <a:r>
              <a:rPr lang="en-US" sz="1000" spc="-160" dirty="0">
                <a:effectLst/>
                <a:ea typeface="Tahoma" panose="020B0604030504040204" pitchFamily="34" charset="0"/>
              </a:rPr>
              <a:t> </a:t>
            </a:r>
            <a:r>
              <a:rPr lang="en-US" sz="1000" dirty="0">
                <a:effectLst/>
                <a:ea typeface="Tahoma" panose="020B0604030504040204" pitchFamily="34" charset="0"/>
              </a:rPr>
              <a:t>be</a:t>
            </a:r>
            <a:r>
              <a:rPr lang="en-US" sz="1000" spc="-110" dirty="0">
                <a:effectLst/>
                <a:ea typeface="Tahoma" panose="020B0604030504040204" pitchFamily="34" charset="0"/>
              </a:rPr>
              <a:t> </a:t>
            </a:r>
            <a:r>
              <a:rPr lang="en-US" sz="1000" dirty="0">
                <a:effectLst/>
                <a:ea typeface="Tahoma" panose="020B0604030504040204" pitchFamily="34" charset="0"/>
              </a:rPr>
              <a:t>stored</a:t>
            </a:r>
            <a:r>
              <a:rPr lang="en-US" sz="1000" spc="-185" dirty="0">
                <a:effectLst/>
                <a:ea typeface="Tahoma" panose="020B0604030504040204" pitchFamily="34" charset="0"/>
              </a:rPr>
              <a:t> </a:t>
            </a:r>
            <a:r>
              <a:rPr lang="en-US" sz="1000" spc="15" dirty="0">
                <a:effectLst/>
                <a:ea typeface="Tahoma" panose="020B0604030504040204" pitchFamily="34" charset="0"/>
              </a:rPr>
              <a:t>in</a:t>
            </a:r>
            <a:r>
              <a:rPr lang="en-US" sz="1000" spc="-140" dirty="0">
                <a:effectLst/>
                <a:ea typeface="Tahoma" panose="020B0604030504040204" pitchFamily="34" charset="0"/>
              </a:rPr>
              <a:t> </a:t>
            </a:r>
            <a:r>
              <a:rPr lang="en-US" sz="1000" dirty="0">
                <a:effectLst/>
                <a:ea typeface="Tahoma" panose="020B0604030504040204" pitchFamily="34" charset="0"/>
              </a:rPr>
              <a:t>a</a:t>
            </a:r>
            <a:r>
              <a:rPr lang="en-US" sz="1000" spc="-120" dirty="0">
                <a:effectLst/>
                <a:ea typeface="Tahoma" panose="020B0604030504040204" pitchFamily="34" charset="0"/>
              </a:rPr>
              <a:t> </a:t>
            </a:r>
            <a:r>
              <a:rPr lang="en-US" sz="1000" dirty="0">
                <a:effectLst/>
                <a:ea typeface="Tahoma" panose="020B0604030504040204" pitchFamily="34" charset="0"/>
              </a:rPr>
              <a:t>leak- proof</a:t>
            </a:r>
            <a:r>
              <a:rPr lang="en-US" sz="1000" spc="-110" dirty="0">
                <a:effectLst/>
                <a:ea typeface="Tahoma" panose="020B0604030504040204" pitchFamily="34" charset="0"/>
              </a:rPr>
              <a:t> </a:t>
            </a:r>
            <a:r>
              <a:rPr lang="en-US" sz="1000" dirty="0">
                <a:effectLst/>
                <a:ea typeface="Tahoma" panose="020B0604030504040204" pitchFamily="34" charset="0"/>
              </a:rPr>
              <a:t>container</a:t>
            </a:r>
            <a:endParaRPr lang="en-GB" sz="1000" dirty="0">
              <a:effectLst/>
              <a:ea typeface="Tahoma" panose="020B0604030504040204" pitchFamily="34" charset="0"/>
            </a:endParaRPr>
          </a:p>
          <a:p>
            <a:pPr marL="158115" indent="-71755">
              <a:spcAft>
                <a:spcPts val="0"/>
              </a:spcAft>
              <a:tabLst>
                <a:tab pos="158750" algn="l"/>
              </a:tabLst>
            </a:pPr>
            <a:r>
              <a:rPr lang="en-US" sz="1000" dirty="0">
                <a:effectLst/>
                <a:ea typeface="Tahoma" panose="020B0604030504040204" pitchFamily="34" charset="0"/>
              </a:rPr>
              <a:t>Must</a:t>
            </a:r>
            <a:r>
              <a:rPr lang="en-US" sz="1000" spc="-80" dirty="0">
                <a:effectLst/>
                <a:ea typeface="Tahoma" panose="020B0604030504040204" pitchFamily="34" charset="0"/>
              </a:rPr>
              <a:t> </a:t>
            </a:r>
            <a:r>
              <a:rPr lang="en-US" sz="1000" dirty="0">
                <a:effectLst/>
                <a:ea typeface="Tahoma" panose="020B0604030504040204" pitchFamily="34" charset="0"/>
              </a:rPr>
              <a:t>be</a:t>
            </a:r>
            <a:r>
              <a:rPr lang="en-US" sz="1000" spc="-95" dirty="0">
                <a:effectLst/>
                <a:ea typeface="Tahoma" panose="020B0604030504040204" pitchFamily="34" charset="0"/>
              </a:rPr>
              <a:t> </a:t>
            </a:r>
            <a:r>
              <a:rPr lang="en-US" sz="1000" dirty="0">
                <a:effectLst/>
                <a:ea typeface="Tahoma" panose="020B0604030504040204" pitchFamily="34" charset="0"/>
              </a:rPr>
              <a:t>stored</a:t>
            </a:r>
            <a:r>
              <a:rPr lang="en-US" sz="1000" spc="-125" dirty="0">
                <a:effectLst/>
                <a:ea typeface="Tahoma" panose="020B0604030504040204" pitchFamily="34" charset="0"/>
              </a:rPr>
              <a:t> </a:t>
            </a:r>
            <a:r>
              <a:rPr lang="en-US" sz="1000" dirty="0">
                <a:effectLst/>
                <a:ea typeface="Tahoma" panose="020B0604030504040204" pitchFamily="34" charset="0"/>
              </a:rPr>
              <a:t>at</a:t>
            </a:r>
            <a:r>
              <a:rPr lang="en-US" sz="1000" spc="-100" dirty="0">
                <a:effectLst/>
                <a:ea typeface="Tahoma" panose="020B0604030504040204" pitchFamily="34" charset="0"/>
              </a:rPr>
              <a:t> </a:t>
            </a:r>
            <a:r>
              <a:rPr lang="en-US" sz="1000" dirty="0">
                <a:effectLst/>
                <a:ea typeface="Tahoma" panose="020B0604030504040204" pitchFamily="34" charset="0"/>
              </a:rPr>
              <a:t>5’C</a:t>
            </a:r>
            <a:r>
              <a:rPr lang="en-US" sz="1000" spc="-75" dirty="0">
                <a:effectLst/>
                <a:ea typeface="Tahoma" panose="020B0604030504040204" pitchFamily="34" charset="0"/>
              </a:rPr>
              <a:t> </a:t>
            </a:r>
            <a:r>
              <a:rPr lang="en-US" sz="1000" dirty="0">
                <a:effectLst/>
                <a:ea typeface="Tahoma" panose="020B0604030504040204" pitchFamily="34" charset="0"/>
              </a:rPr>
              <a:t>on</a:t>
            </a:r>
            <a:r>
              <a:rPr lang="en-US" sz="1000" spc="-85" dirty="0">
                <a:effectLst/>
                <a:ea typeface="Tahoma" panose="020B0604030504040204" pitchFamily="34" charset="0"/>
              </a:rPr>
              <a:t> </a:t>
            </a:r>
            <a:r>
              <a:rPr lang="en-US" sz="1000" dirty="0">
                <a:effectLst/>
                <a:ea typeface="Tahoma" panose="020B0604030504040204" pitchFamily="34" charset="0"/>
              </a:rPr>
              <a:t>the</a:t>
            </a:r>
            <a:endParaRPr lang="en-GB" sz="1000" dirty="0">
              <a:effectLst/>
              <a:ea typeface="Tahoma" panose="020B0604030504040204" pitchFamily="34" charset="0"/>
            </a:endParaRPr>
          </a:p>
          <a:p>
            <a:pPr marL="86995">
              <a:spcAft>
                <a:spcPts val="0"/>
              </a:spcAft>
            </a:pPr>
            <a:r>
              <a:rPr lang="en-US" sz="1000" dirty="0">
                <a:effectLst/>
                <a:ea typeface="Tahoma" panose="020B0604030504040204" pitchFamily="34" charset="0"/>
              </a:rPr>
              <a:t>bottom shelf of a fridge.</a:t>
            </a:r>
            <a:endParaRPr lang="en-GB" sz="1000" dirty="0">
              <a:effectLst/>
              <a:ea typeface="Tahoma" panose="020B0604030504040204" pitchFamily="34" charset="0"/>
            </a:endParaRPr>
          </a:p>
          <a:p>
            <a:pPr marL="86995" marR="131445">
              <a:spcBef>
                <a:spcPts val="100"/>
              </a:spcBef>
              <a:spcAft>
                <a:spcPts val="0"/>
              </a:spcAft>
              <a:tabLst>
                <a:tab pos="158750" algn="l"/>
              </a:tabLst>
            </a:pPr>
            <a:r>
              <a:rPr lang="en-US" sz="1000" dirty="0">
                <a:effectLst/>
                <a:ea typeface="Tahoma" panose="020B0604030504040204" pitchFamily="34" charset="0"/>
              </a:rPr>
              <a:t>Raw meat, poultry and fish must</a:t>
            </a:r>
            <a:r>
              <a:rPr lang="en-US" sz="1000" spc="-150" dirty="0">
                <a:effectLst/>
                <a:ea typeface="Tahoma" panose="020B0604030504040204" pitchFamily="34" charset="0"/>
              </a:rPr>
              <a:t> </a:t>
            </a:r>
            <a:r>
              <a:rPr lang="en-US" sz="1000" dirty="0">
                <a:effectLst/>
                <a:ea typeface="Tahoma" panose="020B0604030504040204" pitchFamily="34" charset="0"/>
              </a:rPr>
              <a:t>be</a:t>
            </a:r>
            <a:r>
              <a:rPr lang="en-US" sz="1000" spc="-125" dirty="0">
                <a:effectLst/>
                <a:ea typeface="Tahoma" panose="020B0604030504040204" pitchFamily="34" charset="0"/>
              </a:rPr>
              <a:t> </a:t>
            </a:r>
            <a:r>
              <a:rPr lang="en-US" sz="1000" dirty="0">
                <a:effectLst/>
                <a:ea typeface="Tahoma" panose="020B0604030504040204" pitchFamily="34" charset="0"/>
              </a:rPr>
              <a:t>stored</a:t>
            </a:r>
            <a:r>
              <a:rPr lang="en-US" sz="1000" spc="-150" dirty="0">
                <a:effectLst/>
                <a:ea typeface="Tahoma" panose="020B0604030504040204" pitchFamily="34" charset="0"/>
              </a:rPr>
              <a:t> </a:t>
            </a:r>
            <a:r>
              <a:rPr lang="en-US" sz="1000" dirty="0">
                <a:effectLst/>
                <a:ea typeface="Tahoma" panose="020B0604030504040204" pitchFamily="34" charset="0"/>
              </a:rPr>
              <a:t>on</a:t>
            </a:r>
            <a:r>
              <a:rPr lang="en-US" sz="1000" spc="-105" dirty="0">
                <a:effectLst/>
                <a:ea typeface="Tahoma" panose="020B0604030504040204" pitchFamily="34" charset="0"/>
              </a:rPr>
              <a:t> </a:t>
            </a:r>
            <a:r>
              <a:rPr lang="en-US" sz="1000" dirty="0">
                <a:effectLst/>
                <a:ea typeface="Tahoma" panose="020B0604030504040204" pitchFamily="34" charset="0"/>
              </a:rPr>
              <a:t>a</a:t>
            </a:r>
            <a:r>
              <a:rPr lang="en-US" sz="1000" spc="-125" dirty="0">
                <a:effectLst/>
                <a:ea typeface="Tahoma" panose="020B0604030504040204" pitchFamily="34" charset="0"/>
              </a:rPr>
              <a:t> </a:t>
            </a:r>
            <a:r>
              <a:rPr lang="en-US" sz="1000" dirty="0">
                <a:effectLst/>
                <a:ea typeface="Tahoma" panose="020B0604030504040204" pitchFamily="34" charset="0"/>
              </a:rPr>
              <a:t>shelf</a:t>
            </a:r>
            <a:r>
              <a:rPr lang="en-US" sz="1000" spc="-150" dirty="0">
                <a:effectLst/>
                <a:ea typeface="Tahoma" panose="020B0604030504040204" pitchFamily="34" charset="0"/>
              </a:rPr>
              <a:t> </a:t>
            </a:r>
            <a:r>
              <a:rPr lang="en-US" sz="1000" dirty="0">
                <a:effectLst/>
                <a:ea typeface="Tahoma" panose="020B0604030504040204" pitchFamily="34" charset="0"/>
              </a:rPr>
              <a:t>below cooked</a:t>
            </a:r>
            <a:r>
              <a:rPr lang="en-US" sz="1000" spc="-130" dirty="0">
                <a:effectLst/>
                <a:ea typeface="Tahoma" panose="020B0604030504040204" pitchFamily="34" charset="0"/>
              </a:rPr>
              <a:t> </a:t>
            </a:r>
            <a:r>
              <a:rPr lang="en-US" sz="1000" dirty="0">
                <a:effectLst/>
                <a:ea typeface="Tahoma" panose="020B0604030504040204" pitchFamily="34" charset="0"/>
              </a:rPr>
              <a:t>meat,</a:t>
            </a:r>
            <a:r>
              <a:rPr lang="en-US" sz="1000" spc="-165" dirty="0">
                <a:effectLst/>
                <a:ea typeface="Tahoma" panose="020B0604030504040204" pitchFamily="34" charset="0"/>
              </a:rPr>
              <a:t> </a:t>
            </a:r>
            <a:r>
              <a:rPr lang="en-US" sz="1000" dirty="0">
                <a:effectLst/>
                <a:ea typeface="Tahoma" panose="020B0604030504040204" pitchFamily="34" charset="0"/>
              </a:rPr>
              <a:t>poultry</a:t>
            </a:r>
            <a:r>
              <a:rPr lang="en-US" sz="1000" spc="-140" dirty="0">
                <a:effectLst/>
                <a:ea typeface="Tahoma" panose="020B0604030504040204" pitchFamily="34" charset="0"/>
              </a:rPr>
              <a:t> </a:t>
            </a:r>
            <a:r>
              <a:rPr lang="en-US" sz="1000" dirty="0">
                <a:effectLst/>
                <a:ea typeface="Tahoma" panose="020B0604030504040204" pitchFamily="34" charset="0"/>
              </a:rPr>
              <a:t>and</a:t>
            </a:r>
            <a:r>
              <a:rPr lang="en-US" sz="1000" spc="-80" dirty="0">
                <a:effectLst/>
                <a:ea typeface="Tahoma" panose="020B0604030504040204" pitchFamily="34" charset="0"/>
              </a:rPr>
              <a:t> </a:t>
            </a:r>
            <a:r>
              <a:rPr lang="en-US" sz="1000" dirty="0">
                <a:effectLst/>
                <a:ea typeface="Tahoma" panose="020B0604030504040204" pitchFamily="34" charset="0"/>
              </a:rPr>
              <a:t>fish</a:t>
            </a:r>
            <a:endParaRPr lang="en-GB" sz="1000" dirty="0">
              <a:effectLst/>
              <a:ea typeface="Tahoma" panose="020B0604030504040204" pitchFamily="34" charset="0"/>
            </a:endParaRPr>
          </a:p>
          <a:p>
            <a:pPr marL="158115" indent="-71755">
              <a:spcAft>
                <a:spcPts val="0"/>
              </a:spcAft>
              <a:tabLst>
                <a:tab pos="158750" algn="l"/>
              </a:tabLst>
            </a:pPr>
            <a:r>
              <a:rPr lang="en-US" sz="1000" dirty="0">
                <a:effectLst/>
                <a:ea typeface="Tahoma" panose="020B0604030504040204" pitchFamily="34" charset="0"/>
              </a:rPr>
              <a:t>Must</a:t>
            </a:r>
            <a:r>
              <a:rPr lang="en-US" sz="1000" spc="-95" dirty="0">
                <a:effectLst/>
                <a:ea typeface="Tahoma" panose="020B0604030504040204" pitchFamily="34" charset="0"/>
              </a:rPr>
              <a:t> </a:t>
            </a:r>
            <a:r>
              <a:rPr lang="en-US" sz="1000" dirty="0">
                <a:effectLst/>
                <a:ea typeface="Tahoma" panose="020B0604030504040204" pitchFamily="34" charset="0"/>
              </a:rPr>
              <a:t>be</a:t>
            </a:r>
            <a:r>
              <a:rPr lang="en-US" sz="1000" spc="-110" dirty="0">
                <a:effectLst/>
                <a:ea typeface="Tahoma" panose="020B0604030504040204" pitchFamily="34" charset="0"/>
              </a:rPr>
              <a:t> </a:t>
            </a:r>
            <a:r>
              <a:rPr lang="en-US" sz="1000" dirty="0">
                <a:effectLst/>
                <a:ea typeface="Tahoma" panose="020B0604030504040204" pitchFamily="34" charset="0"/>
              </a:rPr>
              <a:t>used</a:t>
            </a:r>
            <a:r>
              <a:rPr lang="en-US" sz="1000" spc="-120" dirty="0">
                <a:effectLst/>
                <a:ea typeface="Tahoma" panose="020B0604030504040204" pitchFamily="34" charset="0"/>
              </a:rPr>
              <a:t> </a:t>
            </a:r>
            <a:r>
              <a:rPr lang="en-US" sz="1000" dirty="0">
                <a:effectLst/>
                <a:ea typeface="Tahoma" panose="020B0604030504040204" pitchFamily="34" charset="0"/>
              </a:rPr>
              <a:t>as</a:t>
            </a:r>
            <a:r>
              <a:rPr lang="en-US" sz="1000" spc="-90" dirty="0">
                <a:effectLst/>
                <a:ea typeface="Tahoma" panose="020B0604030504040204" pitchFamily="34" charset="0"/>
              </a:rPr>
              <a:t> </a:t>
            </a:r>
            <a:r>
              <a:rPr lang="en-US" sz="1000" dirty="0">
                <a:effectLst/>
                <a:ea typeface="Tahoma" panose="020B0604030504040204" pitchFamily="34" charset="0"/>
              </a:rPr>
              <a:t>soon</a:t>
            </a:r>
            <a:r>
              <a:rPr lang="en-US" sz="1000" spc="-145" dirty="0">
                <a:effectLst/>
                <a:ea typeface="Tahoma" panose="020B0604030504040204" pitchFamily="34" charset="0"/>
              </a:rPr>
              <a:t> </a:t>
            </a:r>
            <a:r>
              <a:rPr lang="en-US" sz="1000" dirty="0">
                <a:effectLst/>
                <a:ea typeface="Tahoma" panose="020B0604030504040204" pitchFamily="34" charset="0"/>
              </a:rPr>
              <a:t>as</a:t>
            </a:r>
            <a:endParaRPr lang="en-GB" sz="1000" dirty="0">
              <a:effectLst/>
              <a:ea typeface="Tahoma" panose="020B0604030504040204" pitchFamily="34" charset="0"/>
            </a:endParaRPr>
          </a:p>
          <a:p>
            <a:pPr marL="86995">
              <a:spcAft>
                <a:spcPts val="0"/>
              </a:spcAft>
            </a:pPr>
            <a:r>
              <a:rPr lang="en-US" sz="1000" dirty="0">
                <a:effectLst/>
                <a:ea typeface="Tahoma" panose="020B0604030504040204" pitchFamily="34" charset="0"/>
              </a:rPr>
              <a:t>possible or frozen to use later.</a:t>
            </a:r>
            <a:endParaRPr lang="en-GB" sz="1000" dirty="0">
              <a:effectLst/>
              <a:ea typeface="Tahoma" panose="020B0604030504040204" pitchFamily="34" charset="0"/>
            </a:endParaRPr>
          </a:p>
          <a:p>
            <a:pPr marL="86995" marR="224155">
              <a:spcBef>
                <a:spcPts val="75"/>
              </a:spcBef>
              <a:spcAft>
                <a:spcPts val="0"/>
              </a:spcAft>
              <a:tabLst>
                <a:tab pos="158750" algn="l"/>
              </a:tabLst>
            </a:pPr>
            <a:r>
              <a:rPr lang="en-US" sz="1000" dirty="0">
                <a:effectLst/>
                <a:ea typeface="Tahoma" panose="020B0604030504040204" pitchFamily="34" charset="0"/>
              </a:rPr>
              <a:t>Fish</a:t>
            </a:r>
            <a:r>
              <a:rPr lang="en-US" sz="1000" spc="-155" dirty="0">
                <a:effectLst/>
                <a:ea typeface="Tahoma" panose="020B0604030504040204" pitchFamily="34" charset="0"/>
              </a:rPr>
              <a:t> </a:t>
            </a:r>
            <a:r>
              <a:rPr lang="en-US" sz="1000" dirty="0">
                <a:effectLst/>
                <a:ea typeface="Tahoma" panose="020B0604030504040204" pitchFamily="34" charset="0"/>
              </a:rPr>
              <a:t>and</a:t>
            </a:r>
            <a:r>
              <a:rPr lang="en-US" sz="1000" spc="-130" dirty="0">
                <a:effectLst/>
                <a:ea typeface="Tahoma" panose="020B0604030504040204" pitchFamily="34" charset="0"/>
              </a:rPr>
              <a:t> </a:t>
            </a:r>
            <a:r>
              <a:rPr lang="en-US" sz="1000" dirty="0">
                <a:effectLst/>
                <a:ea typeface="Tahoma" panose="020B0604030504040204" pitchFamily="34" charset="0"/>
              </a:rPr>
              <a:t>offal</a:t>
            </a:r>
            <a:r>
              <a:rPr lang="en-US" sz="1000" spc="-160" dirty="0">
                <a:effectLst/>
                <a:ea typeface="Tahoma" panose="020B0604030504040204" pitchFamily="34" charset="0"/>
              </a:rPr>
              <a:t> </a:t>
            </a:r>
            <a:r>
              <a:rPr lang="en-US" sz="1000" dirty="0">
                <a:effectLst/>
                <a:ea typeface="Tahoma" panose="020B0604030504040204" pitchFamily="34" charset="0"/>
              </a:rPr>
              <a:t>should</a:t>
            </a:r>
            <a:r>
              <a:rPr lang="en-US" sz="1000" spc="-165" dirty="0">
                <a:effectLst/>
                <a:ea typeface="Tahoma" panose="020B0604030504040204" pitchFamily="34" charset="0"/>
              </a:rPr>
              <a:t> </a:t>
            </a:r>
            <a:r>
              <a:rPr lang="en-US" sz="1000" dirty="0">
                <a:effectLst/>
                <a:ea typeface="Tahoma" panose="020B0604030504040204" pitchFamily="34" charset="0"/>
              </a:rPr>
              <a:t>be</a:t>
            </a:r>
            <a:r>
              <a:rPr lang="en-US" sz="1000" spc="-145" dirty="0">
                <a:effectLst/>
                <a:ea typeface="Tahoma" panose="020B0604030504040204" pitchFamily="34" charset="0"/>
              </a:rPr>
              <a:t> </a:t>
            </a:r>
            <a:r>
              <a:rPr lang="en-US" sz="1000" dirty="0">
                <a:effectLst/>
                <a:ea typeface="Tahoma" panose="020B0604030504040204" pitchFamily="34" charset="0"/>
              </a:rPr>
              <a:t>used the same day as purchase because they ‘go off’ very quickly.</a:t>
            </a:r>
            <a:endParaRPr lang="en-GB" sz="1000" dirty="0">
              <a:effectLst/>
              <a:ea typeface="Tahoma" panose="020B0604030504040204" pitchFamily="34" charset="0"/>
            </a:endParaRPr>
          </a:p>
          <a:p>
            <a:pPr marL="86995" marR="163195">
              <a:spcAft>
                <a:spcPts val="0"/>
              </a:spcAft>
            </a:pPr>
            <a:r>
              <a:rPr lang="en-US" sz="1000" dirty="0">
                <a:effectLst/>
                <a:ea typeface="Tahoma" panose="020B0604030504040204" pitchFamily="34" charset="0"/>
              </a:rPr>
              <a:t>Raw</a:t>
            </a:r>
            <a:r>
              <a:rPr lang="en-US" sz="1000" spc="-115" dirty="0">
                <a:effectLst/>
                <a:ea typeface="Tahoma" panose="020B0604030504040204" pitchFamily="34" charset="0"/>
              </a:rPr>
              <a:t> </a:t>
            </a:r>
            <a:r>
              <a:rPr lang="en-US" sz="1000" dirty="0">
                <a:effectLst/>
                <a:ea typeface="Tahoma" panose="020B0604030504040204" pitchFamily="34" charset="0"/>
              </a:rPr>
              <a:t>meat,</a:t>
            </a:r>
            <a:r>
              <a:rPr lang="en-US" sz="1000" spc="-150" dirty="0">
                <a:effectLst/>
                <a:ea typeface="Tahoma" panose="020B0604030504040204" pitchFamily="34" charset="0"/>
              </a:rPr>
              <a:t> </a:t>
            </a:r>
            <a:r>
              <a:rPr lang="en-US" sz="1000" dirty="0">
                <a:effectLst/>
                <a:ea typeface="Tahoma" panose="020B0604030504040204" pitchFamily="34" charset="0"/>
              </a:rPr>
              <a:t>poultry</a:t>
            </a:r>
            <a:r>
              <a:rPr lang="en-US" sz="1000" spc="-150" dirty="0">
                <a:effectLst/>
                <a:ea typeface="Tahoma" panose="020B0604030504040204" pitchFamily="34" charset="0"/>
              </a:rPr>
              <a:t> </a:t>
            </a:r>
            <a:r>
              <a:rPr lang="en-US" sz="1000" dirty="0">
                <a:effectLst/>
                <a:ea typeface="Tahoma" panose="020B0604030504040204" pitchFamily="34" charset="0"/>
              </a:rPr>
              <a:t>and</a:t>
            </a:r>
            <a:r>
              <a:rPr lang="en-US" sz="1000" spc="-120" dirty="0">
                <a:effectLst/>
                <a:ea typeface="Tahoma" panose="020B0604030504040204" pitchFamily="34" charset="0"/>
              </a:rPr>
              <a:t> </a:t>
            </a:r>
            <a:r>
              <a:rPr lang="en-US" sz="1000" dirty="0">
                <a:effectLst/>
                <a:ea typeface="Tahoma" panose="020B0604030504040204" pitchFamily="34" charset="0"/>
              </a:rPr>
              <a:t>fish</a:t>
            </a:r>
            <a:r>
              <a:rPr lang="en-US" sz="1000" spc="-145" dirty="0">
                <a:effectLst/>
                <a:ea typeface="Tahoma" panose="020B0604030504040204" pitchFamily="34" charset="0"/>
              </a:rPr>
              <a:t> </a:t>
            </a:r>
            <a:r>
              <a:rPr lang="en-US" sz="1000" dirty="0">
                <a:effectLst/>
                <a:ea typeface="Tahoma" panose="020B0604030504040204" pitchFamily="34" charset="0"/>
              </a:rPr>
              <a:t>can cause food poisoning due </a:t>
            </a:r>
            <a:r>
              <a:rPr lang="en-US" sz="1000" spc="10" dirty="0">
                <a:effectLst/>
                <a:ea typeface="Tahoma" panose="020B0604030504040204" pitchFamily="34" charset="0"/>
              </a:rPr>
              <a:t>to </a:t>
            </a:r>
            <a:r>
              <a:rPr lang="en-US" sz="1000" dirty="0">
                <a:effectLst/>
                <a:ea typeface="Tahoma" panose="020B0604030504040204" pitchFamily="34" charset="0"/>
              </a:rPr>
              <a:t>incorrect storage, cross- contamination from food handlers not washing </a:t>
            </a:r>
            <a:r>
              <a:rPr lang="en-US" sz="1000" spc="10" dirty="0">
                <a:effectLst/>
                <a:ea typeface="Tahoma" panose="020B0604030504040204" pitchFamily="34" charset="0"/>
              </a:rPr>
              <a:t>their </a:t>
            </a:r>
            <a:r>
              <a:rPr lang="en-US" sz="1000" dirty="0">
                <a:effectLst/>
                <a:ea typeface="Tahoma" panose="020B0604030504040204" pitchFamily="34" charset="0"/>
              </a:rPr>
              <a:t>hands and equipment after preparation, and the meat, poultry and fish not being cooked</a:t>
            </a:r>
            <a:r>
              <a:rPr lang="en-US" sz="1000" spc="-135" dirty="0">
                <a:effectLst/>
                <a:ea typeface="Tahoma" panose="020B0604030504040204" pitchFamily="34" charset="0"/>
              </a:rPr>
              <a:t> </a:t>
            </a:r>
            <a:r>
              <a:rPr lang="en-US" sz="1000" dirty="0">
                <a:effectLst/>
                <a:ea typeface="Tahoma" panose="020B0604030504040204" pitchFamily="34" charset="0"/>
              </a:rPr>
              <a:t>thoroughly.</a:t>
            </a:r>
            <a:endParaRPr lang="en-GB" sz="1000" dirty="0">
              <a:effectLst/>
              <a:ea typeface="Tahoma" panose="020B0604030504040204" pitchFamily="34" charset="0"/>
            </a:endParaRPr>
          </a:p>
          <a:p>
            <a:pPr marL="86995" marR="163195">
              <a:spcAft>
                <a:spcPts val="0"/>
              </a:spcAft>
            </a:pPr>
            <a:r>
              <a:rPr lang="en-US" sz="1000" dirty="0">
                <a:effectLst/>
                <a:ea typeface="Tahoma" panose="020B0604030504040204" pitchFamily="34" charset="0"/>
              </a:rPr>
              <a:t>All raw meat, poultry and fish carry pathogenic bacteria such as Salmonella, Campylobacter and E. coli, with raw chicken being the main source for campylobacter</a:t>
            </a:r>
            <a:r>
              <a:rPr lang="en-US" sz="1000" spc="300" dirty="0">
                <a:effectLst/>
                <a:ea typeface="Tahoma" panose="020B0604030504040204" pitchFamily="34" charset="0"/>
              </a:rPr>
              <a:t> </a:t>
            </a:r>
            <a:r>
              <a:rPr lang="en-US" sz="1000" dirty="0">
                <a:effectLst/>
                <a:ea typeface="Tahoma" panose="020B0604030504040204" pitchFamily="34" charset="0"/>
              </a:rPr>
              <a:t>contamination.</a:t>
            </a:r>
            <a:endParaRPr lang="en-GB" sz="1000" dirty="0">
              <a:effectLst/>
              <a:ea typeface="Tahoma" panose="020B0604030504040204" pitchFamily="34" charset="0"/>
            </a:endParaRPr>
          </a:p>
        </p:txBody>
      </p:sp>
      <p:sp>
        <p:nvSpPr>
          <p:cNvPr id="13" name="TextBox 12">
            <a:extLst>
              <a:ext uri="{FF2B5EF4-FFF2-40B4-BE49-F238E27FC236}">
                <a16:creationId xmlns:a16="http://schemas.microsoft.com/office/drawing/2014/main" id="{16F42A77-F896-4D0D-B7E1-99C15A5EB100}"/>
              </a:ext>
            </a:extLst>
          </p:cNvPr>
          <p:cNvSpPr txBox="1"/>
          <p:nvPr/>
        </p:nvSpPr>
        <p:spPr>
          <a:xfrm>
            <a:off x="7309206" y="85268"/>
            <a:ext cx="4831030" cy="861774"/>
          </a:xfrm>
          <a:prstGeom prst="rect">
            <a:avLst/>
          </a:prstGeom>
          <a:noFill/>
          <a:ln>
            <a:solidFill>
              <a:schemeClr val="tx1"/>
            </a:solidFill>
          </a:ln>
        </p:spPr>
        <p:txBody>
          <a:bodyPr wrap="square" rtlCol="0">
            <a:spAutoFit/>
          </a:bodyPr>
          <a:lstStyle/>
          <a:p>
            <a:r>
              <a:rPr lang="en-US" sz="1000" b="1" u="sng" dirty="0"/>
              <a:t>EU Law</a:t>
            </a:r>
            <a:endParaRPr lang="en-GB" sz="1000" dirty="0"/>
          </a:p>
          <a:p>
            <a:r>
              <a:rPr lang="en-US" sz="1000" dirty="0"/>
              <a:t>Under EU law, all meat and poultry for human consumption has to show traceability. Under the law, traceability means the ability to track any food, feed, food-producing animal or substance that will be used for consumption through all stages of production, processing and distribution.</a:t>
            </a:r>
            <a:endParaRPr lang="en-GB" sz="1000" dirty="0"/>
          </a:p>
        </p:txBody>
      </p:sp>
      <p:sp>
        <p:nvSpPr>
          <p:cNvPr id="24" name="TextBox 23">
            <a:extLst>
              <a:ext uri="{FF2B5EF4-FFF2-40B4-BE49-F238E27FC236}">
                <a16:creationId xmlns:a16="http://schemas.microsoft.com/office/drawing/2014/main" id="{16786105-214A-4A7C-9D17-DD120DD0EF80}"/>
              </a:ext>
            </a:extLst>
          </p:cNvPr>
          <p:cNvSpPr txBox="1"/>
          <p:nvPr/>
        </p:nvSpPr>
        <p:spPr>
          <a:xfrm>
            <a:off x="7309206" y="956719"/>
            <a:ext cx="4831030" cy="1631216"/>
          </a:xfrm>
          <a:prstGeom prst="rect">
            <a:avLst/>
          </a:prstGeom>
          <a:noFill/>
          <a:ln>
            <a:solidFill>
              <a:schemeClr val="tx1"/>
            </a:solidFill>
          </a:ln>
        </p:spPr>
        <p:txBody>
          <a:bodyPr wrap="square" rtlCol="0">
            <a:spAutoFit/>
          </a:bodyPr>
          <a:lstStyle/>
          <a:p>
            <a:r>
              <a:rPr lang="en-US" sz="1000" b="1" u="sng" dirty="0"/>
              <a:t>Red Tractor</a:t>
            </a:r>
            <a:endParaRPr lang="en-GB" sz="1000" dirty="0"/>
          </a:p>
          <a:p>
            <a:endParaRPr lang="en-US" sz="1000" dirty="0"/>
          </a:p>
          <a:p>
            <a:r>
              <a:rPr lang="en-US" sz="1000" dirty="0"/>
              <a:t>The Red Tractor</a:t>
            </a:r>
            <a:endParaRPr lang="en-GB" sz="1000" dirty="0"/>
          </a:p>
          <a:p>
            <a:r>
              <a:rPr lang="en-US" sz="1000" dirty="0"/>
              <a:t>logo gives information on where the food has been farmed, processed and packed. Food given to animals on farms displaying the Red Tractor logo is safe from them to eat with no risk of contamination to the meat or milk produced. The animals’ health and welfare is regularly checked.</a:t>
            </a:r>
            <a:endParaRPr lang="en-GB" sz="1000" dirty="0"/>
          </a:p>
          <a:p>
            <a:r>
              <a:rPr lang="en-US" sz="1000" dirty="0"/>
              <a:t>Farmers under this scheme must also use responsible farming methods not to pollute land and </a:t>
            </a:r>
            <a:r>
              <a:rPr lang="en-US" sz="1000" dirty="0" err="1"/>
              <a:t>minimise</a:t>
            </a:r>
            <a:r>
              <a:rPr lang="en-US" sz="1000" dirty="0"/>
              <a:t> the impact of their farming methods on wildlife, fauna</a:t>
            </a:r>
            <a:endParaRPr lang="en-GB" sz="1000" dirty="0"/>
          </a:p>
          <a:p>
            <a:r>
              <a:rPr lang="en-US" sz="1000" dirty="0"/>
              <a:t>and flowers.</a:t>
            </a:r>
            <a:endParaRPr lang="en-GB" sz="1000" dirty="0"/>
          </a:p>
        </p:txBody>
      </p:sp>
      <p:pic>
        <p:nvPicPr>
          <p:cNvPr id="36" name="image30.jpeg" descr="HD wallpapers assured food standards logo">
            <a:extLst>
              <a:ext uri="{FF2B5EF4-FFF2-40B4-BE49-F238E27FC236}">
                <a16:creationId xmlns:a16="http://schemas.microsoft.com/office/drawing/2014/main" id="{9AFA1F35-9E98-4E92-A96C-68C236298B3B}"/>
              </a:ext>
            </a:extLst>
          </p:cNvPr>
          <p:cNvPicPr/>
          <p:nvPr/>
        </p:nvPicPr>
        <p:blipFill>
          <a:blip r:embed="rId3" cstate="print"/>
          <a:stretch>
            <a:fillRect/>
          </a:stretch>
        </p:blipFill>
        <p:spPr>
          <a:xfrm>
            <a:off x="11399178" y="1002789"/>
            <a:ext cx="601686" cy="467507"/>
          </a:xfrm>
          <a:prstGeom prst="rect">
            <a:avLst/>
          </a:prstGeom>
        </p:spPr>
      </p:pic>
      <p:sp>
        <p:nvSpPr>
          <p:cNvPr id="37" name="TextBox 36">
            <a:extLst>
              <a:ext uri="{FF2B5EF4-FFF2-40B4-BE49-F238E27FC236}">
                <a16:creationId xmlns:a16="http://schemas.microsoft.com/office/drawing/2014/main" id="{F4B54E65-4755-4E66-BEEE-B805F6865732}"/>
              </a:ext>
            </a:extLst>
          </p:cNvPr>
          <p:cNvSpPr txBox="1"/>
          <p:nvPr/>
        </p:nvSpPr>
        <p:spPr>
          <a:xfrm>
            <a:off x="7309206" y="2597612"/>
            <a:ext cx="4831030" cy="1000274"/>
          </a:xfrm>
          <a:prstGeom prst="rect">
            <a:avLst/>
          </a:prstGeom>
          <a:noFill/>
          <a:ln>
            <a:solidFill>
              <a:schemeClr val="tx1"/>
            </a:solidFill>
          </a:ln>
        </p:spPr>
        <p:txBody>
          <a:bodyPr wrap="square" rtlCol="0">
            <a:spAutoFit/>
          </a:bodyPr>
          <a:lstStyle/>
          <a:p>
            <a:pPr lvl="0" eaLnBrk="0" fontAlgn="base" hangingPunct="0">
              <a:spcBef>
                <a:spcPct val="0"/>
              </a:spcBef>
              <a:spcAft>
                <a:spcPct val="0"/>
              </a:spcAft>
            </a:pPr>
            <a:r>
              <a:rPr lang="en-US" altLang="en-US" sz="1000" b="1" u="sng" dirty="0">
                <a:ea typeface="Tahoma" panose="020B0604030504040204" pitchFamily="34" charset="0"/>
              </a:rPr>
              <a:t>RSPCA Assured</a:t>
            </a:r>
          </a:p>
          <a:p>
            <a:pPr lvl="0" eaLnBrk="0" fontAlgn="base" hangingPunct="0">
              <a:spcBef>
                <a:spcPct val="0"/>
              </a:spcBef>
              <a:spcAft>
                <a:spcPct val="0"/>
              </a:spcAft>
            </a:pPr>
            <a:endParaRPr lang="en-GB" altLang="en-US" sz="900" dirty="0">
              <a:latin typeface="Arial" panose="020B0604020202020204" pitchFamily="34" charset="0"/>
            </a:endParaRPr>
          </a:p>
          <a:p>
            <a:pPr lvl="0" eaLnBrk="0" fontAlgn="base" hangingPunct="0">
              <a:spcBef>
                <a:spcPct val="0"/>
              </a:spcBef>
              <a:spcAft>
                <a:spcPct val="0"/>
              </a:spcAft>
            </a:pPr>
            <a:r>
              <a:rPr lang="en-US" altLang="en-US" sz="1000" dirty="0">
                <a:ea typeface="Tahoma" panose="020B0604030504040204" pitchFamily="34" charset="0"/>
              </a:rPr>
              <a:t>Previously </a:t>
            </a:r>
            <a:r>
              <a:rPr lang="en-US" altLang="en-US" sz="1000" i="1" dirty="0">
                <a:ea typeface="Tahoma" panose="020B0604030504040204" pitchFamily="34" charset="0"/>
              </a:rPr>
              <a:t>Freedom Food</a:t>
            </a:r>
            <a:r>
              <a:rPr lang="en-US" altLang="en-US" sz="1000" dirty="0">
                <a:ea typeface="Tahoma" panose="020B0604030504040204" pitchFamily="34" charset="0"/>
              </a:rPr>
              <a:t>, this is the </a:t>
            </a:r>
            <a:r>
              <a:rPr lang="en-US" sz="1000" dirty="0"/>
              <a:t>RSPCA’s ethical food label dedicated to animal welfare. The RSPCA Assured label makes it easy to recognise products from animals that have had a better life. It is found on the packaging of meat and dairy products which have met animal welfare </a:t>
            </a:r>
            <a:endParaRPr lang="en-GB" altLang="en-US" sz="1000" dirty="0"/>
          </a:p>
        </p:txBody>
      </p:sp>
      <p:pic>
        <p:nvPicPr>
          <p:cNvPr id="41" name="image29.jpeg">
            <a:extLst>
              <a:ext uri="{FF2B5EF4-FFF2-40B4-BE49-F238E27FC236}">
                <a16:creationId xmlns:a16="http://schemas.microsoft.com/office/drawing/2014/main" id="{6FB402F8-124E-4C2C-B44B-E3B72AA79718}"/>
              </a:ext>
            </a:extLst>
          </p:cNvPr>
          <p:cNvPicPr/>
          <p:nvPr/>
        </p:nvPicPr>
        <p:blipFill>
          <a:blip r:embed="rId4" cstate="print"/>
          <a:stretch>
            <a:fillRect/>
          </a:stretch>
        </p:blipFill>
        <p:spPr>
          <a:xfrm>
            <a:off x="11685864" y="2642532"/>
            <a:ext cx="439778" cy="394283"/>
          </a:xfrm>
          <a:prstGeom prst="rect">
            <a:avLst/>
          </a:prstGeom>
        </p:spPr>
      </p:pic>
      <p:sp>
        <p:nvSpPr>
          <p:cNvPr id="42" name="TextBox 41">
            <a:extLst>
              <a:ext uri="{FF2B5EF4-FFF2-40B4-BE49-F238E27FC236}">
                <a16:creationId xmlns:a16="http://schemas.microsoft.com/office/drawing/2014/main" id="{ECB7615A-722A-45CB-9C89-BABDA1E9E164}"/>
              </a:ext>
            </a:extLst>
          </p:cNvPr>
          <p:cNvSpPr txBox="1"/>
          <p:nvPr/>
        </p:nvSpPr>
        <p:spPr>
          <a:xfrm>
            <a:off x="7309206" y="3669288"/>
            <a:ext cx="4831030" cy="1015663"/>
          </a:xfrm>
          <a:prstGeom prst="rect">
            <a:avLst/>
          </a:prstGeom>
          <a:noFill/>
          <a:ln>
            <a:solidFill>
              <a:schemeClr val="tx1"/>
            </a:solidFill>
          </a:ln>
        </p:spPr>
        <p:txBody>
          <a:bodyPr wrap="square" rtlCol="0">
            <a:spAutoFit/>
          </a:bodyPr>
          <a:lstStyle/>
          <a:p>
            <a:pPr eaLnBrk="0" fontAlgn="base" hangingPunct="0">
              <a:spcBef>
                <a:spcPct val="0"/>
              </a:spcBef>
              <a:spcAft>
                <a:spcPct val="0"/>
              </a:spcAft>
            </a:pPr>
            <a:r>
              <a:rPr lang="en-US" sz="1000" b="1" u="sng" dirty="0"/>
              <a:t>Animal Welfare</a:t>
            </a:r>
            <a:endParaRPr lang="en-GB" sz="1000" dirty="0"/>
          </a:p>
          <a:p>
            <a:pPr lvl="0" eaLnBrk="0" fontAlgn="base" hangingPunct="0">
              <a:spcBef>
                <a:spcPct val="0"/>
              </a:spcBef>
              <a:spcAft>
                <a:spcPct val="0"/>
              </a:spcAft>
            </a:pPr>
            <a:r>
              <a:rPr lang="en-US" sz="1000" dirty="0"/>
              <a:t>There are symbols on packaging to show that meat and poultry have met welfare standards. Animal welfare refers to the well- being of animals and covers areas such as the animals’ access to fresh water and a diet to maintain full health. It also gives assurance that animals are reared free of any discomfort, pain, injury or disease, and are provided with adequate shelter and a comfortable resting area.</a:t>
            </a:r>
            <a:endParaRPr lang="en-GB" altLang="en-US" sz="1000" dirty="0"/>
          </a:p>
        </p:txBody>
      </p:sp>
      <p:pic>
        <p:nvPicPr>
          <p:cNvPr id="43" name="Picture 42">
            <a:extLst>
              <a:ext uri="{FF2B5EF4-FFF2-40B4-BE49-F238E27FC236}">
                <a16:creationId xmlns:a16="http://schemas.microsoft.com/office/drawing/2014/main" id="{5AFDD441-88B5-4B94-B4D5-D334AEEF684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8055" y="4727808"/>
            <a:ext cx="2510336" cy="198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3DDF1121-37B9-4DF5-996E-69E36C0BE32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806231" y="4756353"/>
            <a:ext cx="2319411" cy="198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188">
            <a:extLst>
              <a:ext uri="{FF2B5EF4-FFF2-40B4-BE49-F238E27FC236}">
                <a16:creationId xmlns:a16="http://schemas.microsoft.com/office/drawing/2014/main" id="{5F848979-B5BC-4FB5-8154-AEE5F939970B}"/>
              </a:ext>
            </a:extLst>
          </p:cNvPr>
          <p:cNvSpPr txBox="1">
            <a:spLocks noChangeArrowheads="1"/>
          </p:cNvSpPr>
          <p:nvPr/>
        </p:nvSpPr>
        <p:spPr bwMode="auto">
          <a:xfrm rot="5400000">
            <a:off x="5135348" y="5638493"/>
            <a:ext cx="1741916" cy="179388"/>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vert270" wrap="square" lIns="0" tIns="0" rIns="0" bIns="0" anchor="t" anchorCtr="0" upright="1">
            <a:noAutofit/>
          </a:bodyPr>
          <a:lstStyle/>
          <a:p>
            <a:pPr marL="84455" marR="111125" algn="ctr">
              <a:lnSpc>
                <a:spcPct val="81000"/>
              </a:lnSpc>
              <a:spcBef>
                <a:spcPts val="760"/>
              </a:spcBef>
            </a:pPr>
            <a:r>
              <a:rPr lang="en-GB" sz="1000" b="1" u="sng" dirty="0">
                <a:effectLst/>
                <a:latin typeface="Calibri" panose="020F0502020204030204" pitchFamily="34" charset="0"/>
                <a:ea typeface="Tahoma" panose="020B0604030504040204" pitchFamily="34" charset="0"/>
                <a:cs typeface="Times New Roman" panose="02020603050405020304" pitchFamily="18" charset="0"/>
              </a:rPr>
              <a:t>Storing Meat, Fish &amp; Eggs </a:t>
            </a:r>
            <a:endParaRPr lang="en-GB" sz="1000" dirty="0">
              <a:effectLst/>
              <a:ea typeface="Tahoma" panose="020B0604030504040204" pitchFamily="34" charset="0"/>
            </a:endParaRPr>
          </a:p>
        </p:txBody>
      </p:sp>
      <p:sp>
        <p:nvSpPr>
          <p:cNvPr id="46" name="Text Box 188">
            <a:extLst>
              <a:ext uri="{FF2B5EF4-FFF2-40B4-BE49-F238E27FC236}">
                <a16:creationId xmlns:a16="http://schemas.microsoft.com/office/drawing/2014/main" id="{054897F5-C91F-44A6-B1EF-738B702A8978}"/>
              </a:ext>
            </a:extLst>
          </p:cNvPr>
          <p:cNvSpPr txBox="1">
            <a:spLocks noChangeArrowheads="1"/>
          </p:cNvSpPr>
          <p:nvPr/>
        </p:nvSpPr>
        <p:spPr bwMode="auto">
          <a:xfrm rot="5400000">
            <a:off x="8544517" y="5559052"/>
            <a:ext cx="1982902" cy="377505"/>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vert270" wrap="square" lIns="0" tIns="0" rIns="0" bIns="0" anchor="t" anchorCtr="0" upright="1">
            <a:noAutofit/>
          </a:bodyPr>
          <a:lstStyle/>
          <a:p>
            <a:pPr marL="84455" marR="111125" algn="ctr">
              <a:lnSpc>
                <a:spcPct val="81000"/>
              </a:lnSpc>
              <a:spcBef>
                <a:spcPts val="760"/>
              </a:spcBef>
            </a:pPr>
            <a:r>
              <a:rPr lang="en-GB" sz="1000" b="1" u="sng" dirty="0">
                <a:latin typeface="Calibri" panose="020F0502020204030204" pitchFamily="34" charset="0"/>
                <a:ea typeface="Tahoma" panose="020B0604030504040204" pitchFamily="34" charset="0"/>
                <a:cs typeface="Times New Roman" panose="02020603050405020304" pitchFamily="18" charset="0"/>
              </a:rPr>
              <a:t>Cooking methods for </a:t>
            </a:r>
            <a:r>
              <a:rPr lang="en-GB" sz="1000" b="1" u="sng" dirty="0">
                <a:effectLst/>
                <a:latin typeface="Calibri" panose="020F0502020204030204" pitchFamily="34" charset="0"/>
                <a:ea typeface="Tahoma" panose="020B0604030504040204" pitchFamily="34" charset="0"/>
                <a:cs typeface="Times New Roman" panose="02020603050405020304" pitchFamily="18" charset="0"/>
              </a:rPr>
              <a:t> Meat, Fish &amp; Eggs </a:t>
            </a:r>
            <a:endParaRPr lang="en-GB" sz="1000" dirty="0">
              <a:effectLst/>
              <a:ea typeface="Tahoma" panose="020B0604030504040204" pitchFamily="34" charset="0"/>
            </a:endParaRPr>
          </a:p>
        </p:txBody>
      </p:sp>
    </p:spTree>
    <p:extLst>
      <p:ext uri="{BB962C8B-B14F-4D97-AF65-F5344CB8AC3E}">
        <p14:creationId xmlns:p14="http://schemas.microsoft.com/office/powerpoint/2010/main" val="2669785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87">
            <a:extLst>
              <a:ext uri="{FF2B5EF4-FFF2-40B4-BE49-F238E27FC236}">
                <a16:creationId xmlns:a16="http://schemas.microsoft.com/office/drawing/2014/main" id="{D25C4D02-DC8D-4263-8314-CECA4A522670}"/>
              </a:ext>
            </a:extLst>
          </p:cNvPr>
          <p:cNvSpPr txBox="1">
            <a:spLocks noChangeArrowheads="1"/>
          </p:cNvSpPr>
          <p:nvPr/>
        </p:nvSpPr>
        <p:spPr bwMode="auto">
          <a:xfrm>
            <a:off x="158994" y="79646"/>
            <a:ext cx="3025458" cy="249896"/>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61595">
              <a:spcBef>
                <a:spcPts val="35"/>
              </a:spcBef>
              <a:spcAft>
                <a:spcPts val="0"/>
              </a:spcAft>
            </a:pPr>
            <a:r>
              <a:rPr lang="en-US" sz="1000" b="1" dirty="0">
                <a:effectLst/>
                <a:latin typeface="Tahoma" panose="020B0604030504040204" pitchFamily="34" charset="0"/>
                <a:ea typeface="Tahoma" panose="020B0604030504040204" pitchFamily="34" charset="0"/>
              </a:rPr>
              <a:t>Topic: Commodities – Milk and Dairy Produce</a:t>
            </a:r>
            <a:endParaRPr lang="en-GB" sz="1100" dirty="0">
              <a:effectLst/>
              <a:latin typeface="Tahoma" panose="020B0604030504040204" pitchFamily="34" charset="0"/>
              <a:ea typeface="Tahoma" panose="020B0604030504040204" pitchFamily="34" charset="0"/>
            </a:endParaRPr>
          </a:p>
        </p:txBody>
      </p:sp>
      <p:sp>
        <p:nvSpPr>
          <p:cNvPr id="8" name="TextBox 7">
            <a:extLst>
              <a:ext uri="{FF2B5EF4-FFF2-40B4-BE49-F238E27FC236}">
                <a16:creationId xmlns:a16="http://schemas.microsoft.com/office/drawing/2014/main" id="{D0CAF26A-5FD0-4A39-9335-5D74CEC8EB83}"/>
              </a:ext>
            </a:extLst>
          </p:cNvPr>
          <p:cNvSpPr txBox="1"/>
          <p:nvPr/>
        </p:nvSpPr>
        <p:spPr>
          <a:xfrm>
            <a:off x="236298" y="395654"/>
            <a:ext cx="2926002" cy="1323439"/>
          </a:xfrm>
          <a:prstGeom prst="rect">
            <a:avLst/>
          </a:prstGeom>
          <a:noFill/>
          <a:ln>
            <a:solidFill>
              <a:schemeClr val="tx1"/>
            </a:solidFill>
          </a:ln>
        </p:spPr>
        <p:txBody>
          <a:bodyPr wrap="square" rtlCol="0">
            <a:spAutoFit/>
          </a:bodyPr>
          <a:lstStyle/>
          <a:p>
            <a:r>
              <a:rPr lang="en-GB" sz="1000" dirty="0"/>
              <a:t>Milk is an important food commodity which provides nutrients essential for health. Milk is considered nature’s most perfect food. A variety of different foods can be made from milk. </a:t>
            </a:r>
          </a:p>
          <a:p>
            <a:r>
              <a:rPr lang="en-GB" sz="1000" dirty="0"/>
              <a:t>Milk is a pale liquid produced by the mammary glands of mammals. It is the primary source of nutrition for infant mammals (including humans who breastfeed)</a:t>
            </a:r>
            <a:endParaRPr lang="en-US" sz="800" dirty="0"/>
          </a:p>
        </p:txBody>
      </p:sp>
      <p:sp>
        <p:nvSpPr>
          <p:cNvPr id="9" name="TextBox 8">
            <a:extLst>
              <a:ext uri="{FF2B5EF4-FFF2-40B4-BE49-F238E27FC236}">
                <a16:creationId xmlns:a16="http://schemas.microsoft.com/office/drawing/2014/main" id="{1AB63305-CB01-4C76-AA45-E67C7F67031D}"/>
              </a:ext>
            </a:extLst>
          </p:cNvPr>
          <p:cNvSpPr txBox="1"/>
          <p:nvPr/>
        </p:nvSpPr>
        <p:spPr>
          <a:xfrm>
            <a:off x="236298" y="1720305"/>
            <a:ext cx="2926002" cy="3631763"/>
          </a:xfrm>
          <a:prstGeom prst="rect">
            <a:avLst/>
          </a:prstGeom>
          <a:noFill/>
          <a:ln>
            <a:solidFill>
              <a:schemeClr val="tx1"/>
            </a:solidFill>
          </a:ln>
        </p:spPr>
        <p:txBody>
          <a:bodyPr wrap="square" rtlCol="0">
            <a:spAutoFit/>
          </a:bodyPr>
          <a:lstStyle/>
          <a:p>
            <a:r>
              <a:rPr lang="en-US" sz="1000" b="1" dirty="0"/>
              <a:t>How milk is used:</a:t>
            </a:r>
            <a:endParaRPr lang="en-GB" sz="1000" b="1" dirty="0"/>
          </a:p>
          <a:p>
            <a:pPr lvl="0"/>
            <a:r>
              <a:rPr lang="en-US" sz="1000" dirty="0"/>
              <a:t>As a drink on its own or </a:t>
            </a:r>
            <a:r>
              <a:rPr lang="en-US" sz="1000" dirty="0" err="1"/>
              <a:t>flavoured</a:t>
            </a:r>
            <a:r>
              <a:rPr lang="en-US" sz="1000" dirty="0"/>
              <a:t> – for its nutritional content.</a:t>
            </a:r>
            <a:endParaRPr lang="en-GB" sz="1000" dirty="0"/>
          </a:p>
          <a:p>
            <a:pPr lvl="0"/>
            <a:r>
              <a:rPr lang="en-US" sz="1000" dirty="0"/>
              <a:t>Added to cereal to improve the nutritional content, it</a:t>
            </a:r>
            <a:endParaRPr lang="en-GB" sz="1000" dirty="0"/>
          </a:p>
          <a:p>
            <a:r>
              <a:rPr lang="en-US" sz="1000" dirty="0"/>
              <a:t>changes the texture</a:t>
            </a:r>
            <a:endParaRPr lang="en-GB" sz="1000" dirty="0"/>
          </a:p>
          <a:p>
            <a:pPr lvl="0"/>
            <a:r>
              <a:rPr lang="en-US" sz="1000" dirty="0"/>
              <a:t>As an essential ingredient in batter, sauces and custards—it allows Gelatinisation., combining with egg to coagulate into a soft product.</a:t>
            </a:r>
            <a:endParaRPr lang="en-GB" sz="1000" dirty="0"/>
          </a:p>
          <a:p>
            <a:pPr lvl="0"/>
            <a:r>
              <a:rPr lang="en-US" sz="1000" dirty="0"/>
              <a:t>In baked products such as cakes, biscuits and bread, providing moisture to help them rise and produces a soft texture as it stops starch and fat clumping together.</a:t>
            </a:r>
            <a:endParaRPr lang="en-GB" sz="1000" dirty="0"/>
          </a:p>
          <a:p>
            <a:pPr lvl="0"/>
            <a:r>
              <a:rPr lang="en-US" sz="1000" dirty="0"/>
              <a:t>The fat is separated from the rest of the milk to make</a:t>
            </a:r>
            <a:endParaRPr lang="en-GB" sz="1000" dirty="0"/>
          </a:p>
          <a:p>
            <a:r>
              <a:rPr lang="en-US" sz="1000" dirty="0"/>
              <a:t>cream</a:t>
            </a:r>
            <a:endParaRPr lang="en-GB" sz="1000" dirty="0"/>
          </a:p>
          <a:p>
            <a:pPr lvl="0"/>
            <a:r>
              <a:rPr lang="en-US" sz="1000" dirty="0"/>
              <a:t>When acid is added it curdles and becomes solid or</a:t>
            </a:r>
            <a:endParaRPr lang="en-GB" sz="1000" dirty="0"/>
          </a:p>
          <a:p>
            <a:r>
              <a:rPr lang="en-US" sz="1000" dirty="0"/>
              <a:t>semi-solid, making cheese</a:t>
            </a:r>
            <a:endParaRPr lang="en-GB" sz="1000" dirty="0"/>
          </a:p>
          <a:p>
            <a:pPr lvl="0"/>
            <a:r>
              <a:rPr lang="en-US" sz="1000" dirty="0"/>
              <a:t>Cream is churned (moved around quickly—beaten) to make butter</a:t>
            </a:r>
            <a:endParaRPr lang="en-GB" sz="1000" dirty="0"/>
          </a:p>
          <a:p>
            <a:pPr lvl="0"/>
            <a:r>
              <a:rPr lang="en-US" sz="1000" dirty="0"/>
              <a:t>Yoghurt is fermented milk. A bacteria culture is added.</a:t>
            </a:r>
            <a:endParaRPr lang="en-GB" sz="1000" dirty="0"/>
          </a:p>
          <a:p>
            <a:r>
              <a:rPr lang="en-US" sz="1000" dirty="0"/>
              <a:t>This breaks down the protein and makes it coagulate</a:t>
            </a:r>
            <a:endParaRPr lang="en-GB" sz="1000" dirty="0"/>
          </a:p>
        </p:txBody>
      </p:sp>
      <p:pic>
        <p:nvPicPr>
          <p:cNvPr id="10" name="Content Placeholder 3">
            <a:extLst>
              <a:ext uri="{FF2B5EF4-FFF2-40B4-BE49-F238E27FC236}">
                <a16:creationId xmlns:a16="http://schemas.microsoft.com/office/drawing/2014/main" id="{CF2FF504-4C09-47FA-B0A7-020362DAAC02}"/>
              </a:ext>
            </a:extLst>
          </p:cNvPr>
          <p:cNvPicPr>
            <a:picLocks/>
          </p:cNvPicPr>
          <p:nvPr/>
        </p:nvPicPr>
        <p:blipFill rotWithShape="1">
          <a:blip r:embed="rId2">
            <a:extLst>
              <a:ext uri="{28A0092B-C50C-407E-A947-70E740481C1C}">
                <a14:useLocalDpi xmlns:a14="http://schemas.microsoft.com/office/drawing/2010/main" val="0"/>
              </a:ext>
            </a:extLst>
          </a:blip>
          <a:srcRect l="39356" t="60964" r="49745" b="13058"/>
          <a:stretch/>
        </p:blipFill>
        <p:spPr bwMode="auto">
          <a:xfrm>
            <a:off x="3244195" y="4168122"/>
            <a:ext cx="1989656" cy="1553409"/>
          </a:xfrm>
          <a:prstGeom prst="rect">
            <a:avLst/>
          </a:prstGeom>
          <a:ln>
            <a:noFill/>
          </a:ln>
          <a:extLst>
            <a:ext uri="{53640926-AAD7-44D8-BBD7-CCE9431645EC}">
              <a14:shadowObscured xmlns:a14="http://schemas.microsoft.com/office/drawing/2010/main"/>
            </a:ext>
          </a:extLst>
        </p:spPr>
      </p:pic>
      <p:pic>
        <p:nvPicPr>
          <p:cNvPr id="11" name="Content Placeholder 3">
            <a:extLst>
              <a:ext uri="{FF2B5EF4-FFF2-40B4-BE49-F238E27FC236}">
                <a16:creationId xmlns:a16="http://schemas.microsoft.com/office/drawing/2014/main" id="{285DB5A9-3669-420E-A10B-A015690DDDEE}"/>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667" y="5352067"/>
            <a:ext cx="2901633" cy="1356109"/>
          </a:xfrm>
          <a:prstGeom prst="rect">
            <a:avLst/>
          </a:prstGeom>
          <a:noFill/>
          <a:ln>
            <a:noFill/>
          </a:ln>
          <a:effectLst/>
        </p:spPr>
      </p:pic>
      <p:sp>
        <p:nvSpPr>
          <p:cNvPr id="13" name="TextBox 12">
            <a:extLst>
              <a:ext uri="{FF2B5EF4-FFF2-40B4-BE49-F238E27FC236}">
                <a16:creationId xmlns:a16="http://schemas.microsoft.com/office/drawing/2014/main" id="{95C57F9A-039D-490D-909D-E9D94FDD0748}"/>
              </a:ext>
            </a:extLst>
          </p:cNvPr>
          <p:cNvSpPr txBox="1"/>
          <p:nvPr/>
        </p:nvSpPr>
        <p:spPr>
          <a:xfrm>
            <a:off x="9029702" y="114800"/>
            <a:ext cx="3127132" cy="6709529"/>
          </a:xfrm>
          <a:prstGeom prst="rect">
            <a:avLst/>
          </a:prstGeom>
          <a:noFill/>
          <a:ln>
            <a:solidFill>
              <a:schemeClr val="tx1"/>
            </a:solidFill>
          </a:ln>
        </p:spPr>
        <p:txBody>
          <a:bodyPr wrap="square" rtlCol="0">
            <a:spAutoFit/>
          </a:bodyPr>
          <a:lstStyle/>
          <a:p>
            <a:r>
              <a:rPr lang="en-US" sz="1000" b="1" dirty="0"/>
              <a:t>Ways to preserve milk - Heat treatments </a:t>
            </a:r>
            <a:r>
              <a:rPr lang="en-US" sz="1000" b="1" dirty="0" err="1"/>
              <a:t>Pasteurised</a:t>
            </a:r>
            <a:endParaRPr lang="en-GB" sz="1000" b="1" dirty="0"/>
          </a:p>
          <a:p>
            <a:pPr lvl="0"/>
            <a:r>
              <a:rPr lang="en-US" sz="1000" dirty="0"/>
              <a:t>A mild heat treatment.</a:t>
            </a:r>
            <a:endParaRPr lang="en-GB" sz="1000" dirty="0"/>
          </a:p>
          <a:p>
            <a:pPr lvl="0"/>
            <a:r>
              <a:rPr lang="en-US" sz="1000" dirty="0"/>
              <a:t>It only kills pathogenic bacteria to make it safe to drink.</a:t>
            </a:r>
            <a:endParaRPr lang="en-GB" sz="1000" dirty="0"/>
          </a:p>
          <a:p>
            <a:pPr lvl="0"/>
            <a:r>
              <a:rPr lang="en-US" sz="1000" dirty="0"/>
              <a:t>It extends the shelf life.</a:t>
            </a:r>
            <a:endParaRPr lang="en-GB" sz="1000" dirty="0"/>
          </a:p>
          <a:p>
            <a:pPr lvl="0"/>
            <a:r>
              <a:rPr lang="en-US" sz="1000" dirty="0"/>
              <a:t>It needs to be kept chilled.</a:t>
            </a:r>
            <a:endParaRPr lang="en-GB" sz="1000" dirty="0"/>
          </a:p>
          <a:p>
            <a:pPr lvl="0"/>
            <a:r>
              <a:rPr lang="en-US" sz="1000" dirty="0"/>
              <a:t>There is no change in flavour or nutritional value.</a:t>
            </a:r>
            <a:endParaRPr lang="en-GB" sz="1000" dirty="0"/>
          </a:p>
          <a:p>
            <a:pPr lvl="0"/>
            <a:r>
              <a:rPr lang="en-US" sz="1000" dirty="0"/>
              <a:t>The fat (cream) rises to the top.</a:t>
            </a:r>
            <a:endParaRPr lang="en-GB" sz="1000" dirty="0"/>
          </a:p>
          <a:p>
            <a:r>
              <a:rPr lang="en-US" sz="1000" b="1" dirty="0"/>
              <a:t>UHT or Long life</a:t>
            </a:r>
            <a:endParaRPr lang="en-GB" sz="1000" b="1" dirty="0"/>
          </a:p>
          <a:p>
            <a:r>
              <a:rPr lang="en-US" sz="1000" dirty="0"/>
              <a:t>Milk is sterilised—heated to 100°C for 20 minutes to kill all bacteria. It also destroys the B vitamins. Milk is homogenised. Milk is  packaged  using  aseptic packaging.</a:t>
            </a:r>
            <a:endParaRPr lang="en-GB" sz="1000" dirty="0"/>
          </a:p>
          <a:p>
            <a:r>
              <a:rPr lang="en-US" sz="1000" b="1" dirty="0"/>
              <a:t>Evaporated Milk</a:t>
            </a:r>
            <a:endParaRPr lang="en-GB" sz="1000" b="1" dirty="0"/>
          </a:p>
          <a:p>
            <a:r>
              <a:rPr lang="en-US" sz="1000" dirty="0"/>
              <a:t>Evaporated milk is a concentrated, sterilised milk product. It has a concentration twice that of standard milk. The process of producing evaporated milk involves standardising, heat treating and evaporating the milk under reduced pressure, at temperatures between 60ºC and 65ºC. It is then homogenised and cooled. The evaporated milk is poured into cans, which are then sealed. At this point the cans are moved to a steriliser where they are held for 10 minutes. A cooling stage follows and the cans are then labelled and packed.</a:t>
            </a:r>
            <a:endParaRPr lang="en-GB" sz="1000" dirty="0"/>
          </a:p>
          <a:p>
            <a:r>
              <a:rPr lang="en-US" sz="1000" b="1" dirty="0"/>
              <a:t>Condensed Milk</a:t>
            </a:r>
            <a:endParaRPr lang="en-GB" sz="1000" b="1" dirty="0"/>
          </a:p>
          <a:p>
            <a:r>
              <a:rPr lang="en-US" sz="1000" dirty="0"/>
              <a:t>Condensed milk is concentrated in the same way as evaporated milk, but with the addition of sugar. It is not sterlised but is preserved by the high concentration of sugar. It can be made from whole milk, semi skimmed or skimmed milk. The heat treatment used consists of holding standardised milk at a temperature of 110- 115ºC for one to two minutes. The milk is then homogenised, the sugar added and  the  sweetened milk is then evaporated at low temperatures (between 55-60ºC). The concentration of the condensed milk is now up to 3 times that of the original milk. The milk is then cooled rapidly to 30ºC and packaged. Sweetened condensed milk is commonly used in the sugar </a:t>
            </a:r>
          </a:p>
          <a:p>
            <a:r>
              <a:rPr lang="en-US" sz="1000" b="1" dirty="0"/>
              <a:t>Dried Milk Powder</a:t>
            </a:r>
          </a:p>
          <a:p>
            <a:r>
              <a:rPr lang="en-US" sz="1000" dirty="0"/>
              <a:t>Milk powder is produced by evaporating the water from the milk using heat. The milk is homogenised, heat treated</a:t>
            </a:r>
            <a:endParaRPr lang="en-GB" sz="1000" dirty="0"/>
          </a:p>
          <a:p>
            <a:r>
              <a:rPr lang="en-US" sz="1000" dirty="0"/>
              <a:t>Skimmed milk powder can be mixed easily with water; however whole milk isn’t easily reconstituted due to its</a:t>
            </a:r>
            <a:endParaRPr lang="en-GB" sz="1000" dirty="0"/>
          </a:p>
        </p:txBody>
      </p:sp>
      <p:sp>
        <p:nvSpPr>
          <p:cNvPr id="15" name="TextBox 14">
            <a:extLst>
              <a:ext uri="{FF2B5EF4-FFF2-40B4-BE49-F238E27FC236}">
                <a16:creationId xmlns:a16="http://schemas.microsoft.com/office/drawing/2014/main" id="{27C68933-E165-4946-AA13-381EABD0E824}"/>
              </a:ext>
            </a:extLst>
          </p:cNvPr>
          <p:cNvSpPr txBox="1"/>
          <p:nvPr/>
        </p:nvSpPr>
        <p:spPr>
          <a:xfrm>
            <a:off x="3225396" y="89159"/>
            <a:ext cx="5722411" cy="400110"/>
          </a:xfrm>
          <a:prstGeom prst="rect">
            <a:avLst/>
          </a:prstGeom>
          <a:noFill/>
          <a:ln>
            <a:solidFill>
              <a:schemeClr val="tx1"/>
            </a:solidFill>
          </a:ln>
        </p:spPr>
        <p:txBody>
          <a:bodyPr wrap="square" rtlCol="0">
            <a:spAutoFit/>
          </a:bodyPr>
          <a:lstStyle/>
          <a:p>
            <a:r>
              <a:rPr lang="en-US" sz="1000" b="1" dirty="0"/>
              <a:t>Where does Milk come from? </a:t>
            </a:r>
            <a:r>
              <a:rPr lang="en-US" sz="1000" dirty="0"/>
              <a:t>Milk can come from, a cow, a goat, a sheep and even a horse. Milk can also be made from soya beans, rice and wheat.</a:t>
            </a:r>
            <a:endParaRPr lang="en-GB" sz="1000" dirty="0"/>
          </a:p>
        </p:txBody>
      </p:sp>
      <p:graphicFrame>
        <p:nvGraphicFramePr>
          <p:cNvPr id="18" name="Table 17">
            <a:extLst>
              <a:ext uri="{FF2B5EF4-FFF2-40B4-BE49-F238E27FC236}">
                <a16:creationId xmlns:a16="http://schemas.microsoft.com/office/drawing/2014/main" id="{1D5968F2-7090-4001-ACCF-31A7D8B4E192}"/>
              </a:ext>
            </a:extLst>
          </p:cNvPr>
          <p:cNvGraphicFramePr>
            <a:graphicFrameLocks noGrp="1"/>
          </p:cNvGraphicFramePr>
          <p:nvPr>
            <p:extLst>
              <p:ext uri="{D42A27DB-BD31-4B8C-83A1-F6EECF244321}">
                <p14:modId xmlns:p14="http://schemas.microsoft.com/office/powerpoint/2010/main" val="2916745506"/>
              </p:ext>
            </p:extLst>
          </p:nvPr>
        </p:nvGraphicFramePr>
        <p:xfrm>
          <a:off x="3244195" y="589401"/>
          <a:ext cx="5718609" cy="3468695"/>
        </p:xfrm>
        <a:graphic>
          <a:graphicData uri="http://schemas.openxmlformats.org/drawingml/2006/table">
            <a:tbl>
              <a:tblPr firstRow="1" bandRow="1">
                <a:tableStyleId>{5940675A-B579-460E-94D1-54222C63F5DA}</a:tableStyleId>
              </a:tblPr>
              <a:tblGrid>
                <a:gridCol w="1414891">
                  <a:extLst>
                    <a:ext uri="{9D8B030D-6E8A-4147-A177-3AD203B41FA5}">
                      <a16:colId xmlns:a16="http://schemas.microsoft.com/office/drawing/2014/main" val="3803436535"/>
                    </a:ext>
                  </a:extLst>
                </a:gridCol>
                <a:gridCol w="4303718">
                  <a:extLst>
                    <a:ext uri="{9D8B030D-6E8A-4147-A177-3AD203B41FA5}">
                      <a16:colId xmlns:a16="http://schemas.microsoft.com/office/drawing/2014/main" val="428412360"/>
                    </a:ext>
                  </a:extLst>
                </a:gridCol>
              </a:tblGrid>
              <a:tr h="206113">
                <a:tc>
                  <a:txBody>
                    <a:bodyPr/>
                    <a:lstStyle/>
                    <a:p>
                      <a:pPr algn="ctr"/>
                      <a:r>
                        <a:rPr lang="en-GB" sz="1000" b="1" dirty="0">
                          <a:latin typeface="+mn-lt"/>
                        </a:rPr>
                        <a:t>Types of Milk</a:t>
                      </a:r>
                    </a:p>
                  </a:txBody>
                  <a:tcPr/>
                </a:tc>
                <a:tc>
                  <a:txBody>
                    <a:bodyPr/>
                    <a:lstStyle/>
                    <a:p>
                      <a:pPr algn="ctr"/>
                      <a:r>
                        <a:rPr lang="en-GB" sz="1000" b="1" dirty="0">
                          <a:latin typeface="+mn-lt"/>
                        </a:rPr>
                        <a:t>Description </a:t>
                      </a:r>
                    </a:p>
                  </a:txBody>
                  <a:tcPr/>
                </a:tc>
                <a:extLst>
                  <a:ext uri="{0D108BD9-81ED-4DB2-BD59-A6C34878D82A}">
                    <a16:rowId xmlns:a16="http://schemas.microsoft.com/office/drawing/2014/main" val="1121652928"/>
                  </a:ext>
                </a:extLst>
              </a:tr>
              <a:tr h="144598">
                <a:tc>
                  <a:txBody>
                    <a:bodyPr/>
                    <a:lstStyle/>
                    <a:p>
                      <a:pPr marL="34290" marR="21590" algn="l">
                        <a:lnSpc>
                          <a:spcPts val="925"/>
                        </a:lnSpc>
                        <a:spcAft>
                          <a:spcPts val="0"/>
                        </a:spcAft>
                      </a:pPr>
                      <a:r>
                        <a:rPr lang="en-US" sz="1000" b="0" dirty="0">
                          <a:effectLst/>
                          <a:latin typeface="+mn-lt"/>
                          <a:ea typeface="Tahoma" panose="020B0604030504040204" pitchFamily="34" charset="0"/>
                          <a:cs typeface="Times New Roman" panose="02020603050405020304" pitchFamily="18" charset="0"/>
                        </a:rPr>
                        <a:t>Whole milk</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23495" marR="13335" lvl="0" algn="l">
                        <a:lnSpc>
                          <a:spcPts val="925"/>
                        </a:lnSpc>
                        <a:spcAft>
                          <a:spcPts val="0"/>
                        </a:spcAft>
                      </a:pPr>
                      <a:r>
                        <a:rPr lang="en-US" sz="1000" dirty="0">
                          <a:effectLst/>
                          <a:latin typeface="+mn-lt"/>
                          <a:ea typeface="Tahoma" panose="020B0604030504040204" pitchFamily="34" charset="0"/>
                          <a:cs typeface="Times New Roman" panose="02020603050405020304" pitchFamily="18" charset="0"/>
                        </a:rPr>
                        <a:t>Milk with nothing added or removed. Fat content: 3.9%.</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012268822"/>
                  </a:ext>
                </a:extLst>
              </a:tr>
              <a:tr h="195193">
                <a:tc>
                  <a:txBody>
                    <a:bodyPr/>
                    <a:lstStyle/>
                    <a:p>
                      <a:pPr marL="34290" marR="22225" algn="l">
                        <a:lnSpc>
                          <a:spcPts val="875"/>
                        </a:lnSpc>
                        <a:spcAft>
                          <a:spcPts val="0"/>
                        </a:spcAft>
                      </a:pPr>
                      <a:r>
                        <a:rPr lang="en-US" sz="1000" b="0" dirty="0">
                          <a:effectLst/>
                          <a:latin typeface="+mn-lt"/>
                          <a:ea typeface="Tahoma" panose="020B0604030504040204" pitchFamily="34" charset="0"/>
                          <a:cs typeface="Times New Roman" panose="02020603050405020304" pitchFamily="18" charset="0"/>
                        </a:rPr>
                        <a:t>Semi-skimmed milk</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34925" marR="13335" lvl="0" algn="l">
                        <a:lnSpc>
                          <a:spcPts val="875"/>
                        </a:lnSpc>
                        <a:spcAft>
                          <a:spcPts val="0"/>
                        </a:spcAft>
                      </a:pPr>
                      <a:r>
                        <a:rPr lang="en-US" sz="1000" dirty="0">
                          <a:effectLst/>
                          <a:latin typeface="+mn-lt"/>
                          <a:ea typeface="Tahoma" panose="020B0604030504040204" pitchFamily="34" charset="0"/>
                          <a:cs typeface="Times New Roman" panose="02020603050405020304" pitchFamily="18" charset="0"/>
                        </a:rPr>
                        <a:t>The most popular type of milk in the UK. Fat content: 1.5%</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487145104"/>
                  </a:ext>
                </a:extLst>
              </a:tr>
              <a:tr h="242184">
                <a:tc>
                  <a:txBody>
                    <a:bodyPr/>
                    <a:lstStyle/>
                    <a:p>
                      <a:pPr marL="34290" marR="19050" algn="l">
                        <a:spcBef>
                          <a:spcPts val="420"/>
                        </a:spcBef>
                        <a:spcAft>
                          <a:spcPts val="0"/>
                        </a:spcAft>
                      </a:pPr>
                      <a:r>
                        <a:rPr lang="en-US" sz="1000" b="0" dirty="0">
                          <a:effectLst/>
                          <a:latin typeface="+mn-lt"/>
                          <a:ea typeface="Tahoma" panose="020B0604030504040204" pitchFamily="34" charset="0"/>
                          <a:cs typeface="Times New Roman" panose="02020603050405020304" pitchFamily="18" charset="0"/>
                        </a:rPr>
                        <a:t>Skimmed milk</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31750" marR="13335" lvl="0" algn="l">
                        <a:lnSpc>
                          <a:spcPts val="970"/>
                        </a:lnSpc>
                        <a:spcAft>
                          <a:spcPts val="0"/>
                        </a:spcAft>
                      </a:pPr>
                      <a:r>
                        <a:rPr lang="en-US" sz="1000" dirty="0">
                          <a:effectLst/>
                          <a:latin typeface="+mn-lt"/>
                          <a:ea typeface="Tahoma" panose="020B0604030504040204" pitchFamily="34" charset="0"/>
                          <a:cs typeface="Times New Roman" panose="02020603050405020304" pitchFamily="18" charset="0"/>
                        </a:rPr>
                        <a:t>Milk that has had most of the fat removed. Fat content: 0–0.5%</a:t>
                      </a:r>
                      <a:endParaRPr lang="en-GB" sz="1000" dirty="0">
                        <a:effectLst/>
                        <a:latin typeface="+mn-lt"/>
                        <a:ea typeface="Tahoma" panose="020B0604030504040204" pitchFamily="34" charset="0"/>
                        <a:cs typeface="Times New Roman" panose="02020603050405020304" pitchFamily="18" charset="0"/>
                      </a:endParaRPr>
                    </a:p>
                    <a:p>
                      <a:pPr marL="206375" marR="13335" lvl="0" algn="l">
                        <a:lnSpc>
                          <a:spcPts val="985"/>
                        </a:lnSpc>
                        <a:spcAft>
                          <a:spcPts val="0"/>
                        </a:spcAft>
                      </a:pPr>
                      <a:r>
                        <a:rPr lang="en-US" sz="1000" dirty="0">
                          <a:effectLst/>
                          <a:latin typeface="+mn-lt"/>
                          <a:ea typeface="Tahoma" panose="020B0604030504040204" pitchFamily="34" charset="0"/>
                          <a:cs typeface="Times New Roman" panose="02020603050405020304" pitchFamily="18" charset="0"/>
                        </a:rPr>
                        <a:t>(average 0.1%)</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607125220"/>
                  </a:ext>
                </a:extLst>
              </a:tr>
              <a:tr h="242184">
                <a:tc>
                  <a:txBody>
                    <a:bodyPr/>
                    <a:lstStyle/>
                    <a:p>
                      <a:pPr marL="34290" marR="22225" algn="l">
                        <a:spcBef>
                          <a:spcPts val="420"/>
                        </a:spcBef>
                        <a:spcAft>
                          <a:spcPts val="0"/>
                        </a:spcAft>
                      </a:pPr>
                      <a:r>
                        <a:rPr lang="en-US" sz="1000" b="0" dirty="0">
                          <a:effectLst/>
                          <a:latin typeface="+mn-lt"/>
                          <a:ea typeface="Tahoma" panose="020B0604030504040204" pitchFamily="34" charset="0"/>
                          <a:cs typeface="Times New Roman" panose="02020603050405020304" pitchFamily="18" charset="0"/>
                        </a:rPr>
                        <a:t>1% fat milk</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26670" marR="13335" lvl="0" algn="l">
                        <a:lnSpc>
                          <a:spcPts val="970"/>
                        </a:lnSpc>
                        <a:spcAft>
                          <a:spcPts val="0"/>
                        </a:spcAft>
                      </a:pPr>
                      <a:r>
                        <a:rPr lang="en-US" sz="1000" dirty="0">
                          <a:effectLst/>
                          <a:latin typeface="+mn-lt"/>
                          <a:ea typeface="Tahoma" panose="020B0604030504040204" pitchFamily="34" charset="0"/>
                          <a:cs typeface="Times New Roman" panose="02020603050405020304" pitchFamily="18" charset="0"/>
                        </a:rPr>
                        <a:t>Offered to consumers who like the taste of semi-skimmed, but want milk</a:t>
                      </a:r>
                      <a:endParaRPr lang="en-GB" sz="1000" dirty="0">
                        <a:effectLst/>
                        <a:latin typeface="+mn-lt"/>
                        <a:ea typeface="Tahoma" panose="020B0604030504040204" pitchFamily="34" charset="0"/>
                        <a:cs typeface="Times New Roman" panose="02020603050405020304" pitchFamily="18" charset="0"/>
                      </a:endParaRPr>
                    </a:p>
                    <a:p>
                      <a:pPr marL="204470" marR="13335" lvl="0" algn="l">
                        <a:lnSpc>
                          <a:spcPts val="985"/>
                        </a:lnSpc>
                        <a:spcAft>
                          <a:spcPts val="0"/>
                        </a:spcAft>
                      </a:pPr>
                      <a:r>
                        <a:rPr lang="en-US" sz="1000" dirty="0">
                          <a:effectLst/>
                          <a:latin typeface="+mn-lt"/>
                          <a:ea typeface="Tahoma" panose="020B0604030504040204" pitchFamily="34" charset="0"/>
                          <a:cs typeface="Times New Roman" panose="02020603050405020304" pitchFamily="18" charset="0"/>
                        </a:rPr>
                        <a:t>with a lower fat content.</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940160253"/>
                  </a:ext>
                </a:extLst>
              </a:tr>
              <a:tr h="242184">
                <a:tc>
                  <a:txBody>
                    <a:bodyPr/>
                    <a:lstStyle/>
                    <a:p>
                      <a:pPr marL="34290" marR="21590" algn="l">
                        <a:spcBef>
                          <a:spcPts val="420"/>
                        </a:spcBef>
                        <a:spcAft>
                          <a:spcPts val="0"/>
                        </a:spcAft>
                      </a:pPr>
                      <a:r>
                        <a:rPr lang="en-US" sz="1000" b="0" dirty="0">
                          <a:effectLst/>
                          <a:latin typeface="+mn-lt"/>
                          <a:ea typeface="Tahoma" panose="020B0604030504040204" pitchFamily="34" charset="0"/>
                          <a:cs typeface="Times New Roman" panose="02020603050405020304" pitchFamily="18" charset="0"/>
                        </a:rPr>
                        <a:t>Organic milk</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22225" marR="13335" lvl="0" algn="l">
                        <a:lnSpc>
                          <a:spcPts val="970"/>
                        </a:lnSpc>
                        <a:spcAft>
                          <a:spcPts val="0"/>
                        </a:spcAft>
                      </a:pPr>
                      <a:r>
                        <a:rPr lang="en-US" sz="1000" dirty="0">
                          <a:effectLst/>
                          <a:latin typeface="+mn-lt"/>
                          <a:ea typeface="Tahoma" panose="020B0604030504040204" pitchFamily="34" charset="0"/>
                          <a:cs typeface="Times New Roman" panose="02020603050405020304" pitchFamily="18" charset="0"/>
                        </a:rPr>
                        <a:t>Milk</a:t>
                      </a:r>
                      <a:r>
                        <a:rPr lang="en-US" sz="1000" spc="-15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from</a:t>
                      </a:r>
                      <a:r>
                        <a:rPr lang="en-US" sz="1000" spc="-7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cows</a:t>
                      </a:r>
                      <a:r>
                        <a:rPr lang="en-US" sz="1000" spc="-14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that</a:t>
                      </a:r>
                      <a:r>
                        <a:rPr lang="en-US" sz="1000" spc="-12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have</a:t>
                      </a:r>
                      <a:r>
                        <a:rPr lang="en-US" sz="1000" spc="-9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been</a:t>
                      </a:r>
                      <a:r>
                        <a:rPr lang="en-US" sz="1000" spc="-10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grazed</a:t>
                      </a:r>
                      <a:r>
                        <a:rPr lang="en-US" sz="1000" spc="-12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on</a:t>
                      </a:r>
                      <a:r>
                        <a:rPr lang="en-US" sz="1000" spc="-8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pasture</a:t>
                      </a:r>
                      <a:r>
                        <a:rPr lang="en-US" sz="1000" spc="-11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that</a:t>
                      </a:r>
                      <a:r>
                        <a:rPr lang="en-US" sz="1000" spc="-12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has</a:t>
                      </a:r>
                      <a:r>
                        <a:rPr lang="en-US" sz="1000" spc="-9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no</a:t>
                      </a:r>
                      <a:r>
                        <a:rPr lang="en-US" sz="1000" spc="-7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chemical</a:t>
                      </a:r>
                      <a:endParaRPr lang="en-GB" sz="1000" dirty="0">
                        <a:effectLst/>
                        <a:latin typeface="+mn-lt"/>
                        <a:ea typeface="Tahoma" panose="020B0604030504040204" pitchFamily="34" charset="0"/>
                        <a:cs typeface="Times New Roman" panose="02020603050405020304" pitchFamily="18" charset="0"/>
                      </a:endParaRPr>
                    </a:p>
                    <a:p>
                      <a:pPr marL="205740" marR="13335" lvl="0" algn="l">
                        <a:lnSpc>
                          <a:spcPts val="980"/>
                        </a:lnSpc>
                        <a:spcAft>
                          <a:spcPts val="0"/>
                        </a:spcAft>
                      </a:pPr>
                      <a:r>
                        <a:rPr lang="en-US" sz="1000" dirty="0">
                          <a:effectLst/>
                          <a:latin typeface="+mn-lt"/>
                          <a:ea typeface="Tahoma" panose="020B0604030504040204" pitchFamily="34" charset="0"/>
                          <a:cs typeface="Times New Roman" panose="02020603050405020304" pitchFamily="18" charset="0"/>
                        </a:rPr>
                        <a:t>fertilisers, pesticides or agrochemicals used on it.</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559306685"/>
                  </a:ext>
                </a:extLst>
              </a:tr>
              <a:tr h="242184">
                <a:tc>
                  <a:txBody>
                    <a:bodyPr/>
                    <a:lstStyle/>
                    <a:p>
                      <a:pPr marL="34290" marR="19050" algn="l">
                        <a:spcBef>
                          <a:spcPts val="425"/>
                        </a:spcBef>
                        <a:spcAft>
                          <a:spcPts val="0"/>
                        </a:spcAft>
                      </a:pPr>
                      <a:r>
                        <a:rPr lang="en-US" sz="1000" b="0" dirty="0">
                          <a:effectLst/>
                          <a:latin typeface="+mn-lt"/>
                          <a:ea typeface="Tahoma" panose="020B0604030504040204" pitchFamily="34" charset="0"/>
                          <a:cs typeface="Times New Roman" panose="02020603050405020304" pitchFamily="18" charset="0"/>
                        </a:rPr>
                        <a:t>UHT milk</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585470" lvl="0" indent="-326390" algn="l">
                        <a:lnSpc>
                          <a:spcPts val="990"/>
                        </a:lnSpc>
                        <a:spcBef>
                          <a:spcPts val="45"/>
                        </a:spcBef>
                        <a:spcAft>
                          <a:spcPts val="0"/>
                        </a:spcAft>
                      </a:pPr>
                      <a:r>
                        <a:rPr lang="en-US" sz="1000" dirty="0">
                          <a:effectLst/>
                          <a:latin typeface="+mn-lt"/>
                          <a:ea typeface="Tahoma" panose="020B0604030504040204" pitchFamily="34" charset="0"/>
                          <a:cs typeface="Times New Roman" panose="02020603050405020304" pitchFamily="18" charset="0"/>
                        </a:rPr>
                        <a:t>Milk</a:t>
                      </a:r>
                      <a:r>
                        <a:rPr lang="en-US" sz="1000" spc="-16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that</a:t>
                      </a:r>
                      <a:r>
                        <a:rPr lang="en-US" sz="1000" spc="-13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has</a:t>
                      </a:r>
                      <a:r>
                        <a:rPr lang="en-US" sz="1000" spc="-9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been</a:t>
                      </a:r>
                      <a:r>
                        <a:rPr lang="en-US" sz="1000" spc="-11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heat</a:t>
                      </a:r>
                      <a:r>
                        <a:rPr lang="en-US" sz="1000" spc="-10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treated</a:t>
                      </a:r>
                      <a:r>
                        <a:rPr lang="en-US" sz="1000" spc="-155" dirty="0">
                          <a:effectLst/>
                          <a:latin typeface="+mn-lt"/>
                          <a:ea typeface="Tahoma" panose="020B0604030504040204" pitchFamily="34" charset="0"/>
                          <a:cs typeface="Times New Roman" panose="02020603050405020304" pitchFamily="18" charset="0"/>
                        </a:rPr>
                        <a:t> </a:t>
                      </a:r>
                      <a:r>
                        <a:rPr lang="en-US" sz="1000" spc="10" dirty="0">
                          <a:effectLst/>
                          <a:latin typeface="+mn-lt"/>
                          <a:ea typeface="Tahoma" panose="020B0604030504040204" pitchFamily="34" charset="0"/>
                          <a:cs typeface="Times New Roman" panose="02020603050405020304" pitchFamily="18" charset="0"/>
                        </a:rPr>
                        <a:t>to</a:t>
                      </a:r>
                      <a:r>
                        <a:rPr lang="en-US" sz="1000" spc="-13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give</a:t>
                      </a:r>
                      <a:r>
                        <a:rPr lang="en-US" sz="1000" spc="-145" dirty="0">
                          <a:effectLst/>
                          <a:latin typeface="+mn-lt"/>
                          <a:ea typeface="Tahoma" panose="020B0604030504040204" pitchFamily="34" charset="0"/>
                          <a:cs typeface="Times New Roman" panose="02020603050405020304" pitchFamily="18" charset="0"/>
                        </a:rPr>
                        <a:t> </a:t>
                      </a:r>
                      <a:r>
                        <a:rPr lang="en-US" sz="1000" spc="15" dirty="0">
                          <a:effectLst/>
                          <a:latin typeface="+mn-lt"/>
                          <a:ea typeface="Tahoma" panose="020B0604030504040204" pitchFamily="34" charset="0"/>
                          <a:cs typeface="Times New Roman" panose="02020603050405020304" pitchFamily="18" charset="0"/>
                        </a:rPr>
                        <a:t>it</a:t>
                      </a:r>
                      <a:r>
                        <a:rPr lang="en-US" sz="1000" spc="-10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a</a:t>
                      </a:r>
                      <a:r>
                        <a:rPr lang="en-US" sz="1000" spc="-8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longer</a:t>
                      </a:r>
                      <a:r>
                        <a:rPr lang="en-US" sz="1000" spc="-14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shelf</a:t>
                      </a:r>
                      <a:r>
                        <a:rPr lang="en-US" sz="1000" spc="-15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life.</a:t>
                      </a:r>
                      <a:r>
                        <a:rPr lang="en-US" sz="1000" spc="-14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Once opened</a:t>
                      </a:r>
                      <a:r>
                        <a:rPr lang="en-US" sz="1000" spc="-150" dirty="0">
                          <a:effectLst/>
                          <a:latin typeface="+mn-lt"/>
                          <a:ea typeface="Tahoma" panose="020B0604030504040204" pitchFamily="34" charset="0"/>
                          <a:cs typeface="Times New Roman" panose="02020603050405020304" pitchFamily="18" charset="0"/>
                        </a:rPr>
                        <a:t> </a:t>
                      </a:r>
                      <a:r>
                        <a:rPr lang="en-US" sz="1000" spc="15" dirty="0">
                          <a:effectLst/>
                          <a:latin typeface="+mn-lt"/>
                          <a:ea typeface="Tahoma" panose="020B0604030504040204" pitchFamily="34" charset="0"/>
                          <a:cs typeface="Times New Roman" panose="02020603050405020304" pitchFamily="18" charset="0"/>
                        </a:rPr>
                        <a:t>it</a:t>
                      </a:r>
                      <a:r>
                        <a:rPr lang="en-US" sz="1000" spc="-14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must</a:t>
                      </a:r>
                      <a:r>
                        <a:rPr lang="en-US" sz="1000" spc="-15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be</a:t>
                      </a:r>
                      <a:r>
                        <a:rPr lang="en-US" sz="1000" spc="-12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treated</a:t>
                      </a:r>
                      <a:r>
                        <a:rPr lang="en-US" sz="1000" spc="-170" dirty="0">
                          <a:effectLst/>
                          <a:latin typeface="+mn-lt"/>
                          <a:ea typeface="Tahoma" panose="020B0604030504040204" pitchFamily="34" charset="0"/>
                          <a:cs typeface="Times New Roman" panose="02020603050405020304" pitchFamily="18" charset="0"/>
                        </a:rPr>
                        <a:t> </a:t>
                      </a:r>
                      <a:r>
                        <a:rPr lang="en-US" sz="1000" spc="15" dirty="0">
                          <a:effectLst/>
                          <a:latin typeface="+mn-lt"/>
                          <a:ea typeface="Tahoma" panose="020B0604030504040204" pitchFamily="34" charset="0"/>
                          <a:cs typeface="Times New Roman" panose="02020603050405020304" pitchFamily="18" charset="0"/>
                        </a:rPr>
                        <a:t>in</a:t>
                      </a:r>
                      <a:r>
                        <a:rPr lang="en-US" sz="1000" spc="-12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the</a:t>
                      </a:r>
                      <a:r>
                        <a:rPr lang="en-US" sz="1000" spc="-14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same</a:t>
                      </a:r>
                      <a:r>
                        <a:rPr lang="en-US" sz="1000" spc="-135" dirty="0">
                          <a:effectLst/>
                          <a:latin typeface="+mn-lt"/>
                          <a:ea typeface="Tahoma" panose="020B0604030504040204" pitchFamily="34" charset="0"/>
                          <a:cs typeface="Times New Roman" panose="02020603050405020304" pitchFamily="18" charset="0"/>
                        </a:rPr>
                        <a:t> </a:t>
                      </a:r>
                      <a:r>
                        <a:rPr lang="en-US" sz="1000" spc="10" dirty="0">
                          <a:effectLst/>
                          <a:latin typeface="+mn-lt"/>
                          <a:ea typeface="Tahoma" panose="020B0604030504040204" pitchFamily="34" charset="0"/>
                          <a:cs typeface="Times New Roman" panose="02020603050405020304" pitchFamily="18" charset="0"/>
                        </a:rPr>
                        <a:t>way</a:t>
                      </a:r>
                      <a:r>
                        <a:rPr lang="en-US" sz="1000" spc="-16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as</a:t>
                      </a:r>
                      <a:r>
                        <a:rPr lang="en-US" sz="1000" spc="-10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fresh</a:t>
                      </a:r>
                      <a:r>
                        <a:rPr lang="en-US" sz="1000" spc="-13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milk.</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42436866"/>
                  </a:ext>
                </a:extLst>
              </a:tr>
              <a:tr h="242184">
                <a:tc>
                  <a:txBody>
                    <a:bodyPr/>
                    <a:lstStyle/>
                    <a:p>
                      <a:pPr marL="34290" marR="21590" algn="l">
                        <a:spcBef>
                          <a:spcPts val="425"/>
                        </a:spcBef>
                        <a:spcAft>
                          <a:spcPts val="0"/>
                        </a:spcAft>
                      </a:pPr>
                      <a:r>
                        <a:rPr lang="en-US" sz="1000" b="0" dirty="0" err="1">
                          <a:effectLst/>
                          <a:latin typeface="+mn-lt"/>
                          <a:ea typeface="Tahoma" panose="020B0604030504040204" pitchFamily="34" charset="0"/>
                          <a:cs typeface="Times New Roman" panose="02020603050405020304" pitchFamily="18" charset="0"/>
                        </a:rPr>
                        <a:t>Lacto</a:t>
                      </a:r>
                      <a:r>
                        <a:rPr lang="en-US" sz="1000" b="0" dirty="0">
                          <a:effectLst/>
                          <a:latin typeface="+mn-lt"/>
                          <a:ea typeface="Tahoma" panose="020B0604030504040204" pitchFamily="34" charset="0"/>
                          <a:cs typeface="Times New Roman" panose="02020603050405020304" pitchFamily="18" charset="0"/>
                        </a:rPr>
                        <a:t>-free milk</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146685" lvl="0" algn="l">
                        <a:lnSpc>
                          <a:spcPts val="975"/>
                        </a:lnSpc>
                        <a:spcAft>
                          <a:spcPts val="0"/>
                        </a:spcAft>
                      </a:pPr>
                      <a:r>
                        <a:rPr lang="en-US" sz="1000" dirty="0">
                          <a:effectLst/>
                          <a:latin typeface="+mn-lt"/>
                          <a:ea typeface="Tahoma" panose="020B0604030504040204" pitchFamily="34" charset="0"/>
                          <a:cs typeface="Times New Roman" panose="02020603050405020304" pitchFamily="18" charset="0"/>
                        </a:rPr>
                        <a:t>Milk that has had the milk sugar (lactose) removed, making it suitable</a:t>
                      </a:r>
                      <a:endParaRPr lang="en-GB" sz="1000" dirty="0">
                        <a:effectLst/>
                        <a:latin typeface="+mn-lt"/>
                        <a:ea typeface="Tahoma" panose="020B0604030504040204" pitchFamily="34" charset="0"/>
                        <a:cs typeface="Times New Roman" panose="02020603050405020304" pitchFamily="18" charset="0"/>
                      </a:endParaRPr>
                    </a:p>
                    <a:p>
                      <a:pPr marL="884555" lvl="0" algn="l">
                        <a:lnSpc>
                          <a:spcPts val="980"/>
                        </a:lnSpc>
                        <a:spcAft>
                          <a:spcPts val="0"/>
                        </a:spcAft>
                      </a:pPr>
                      <a:r>
                        <a:rPr lang="en-US" sz="1000" dirty="0">
                          <a:effectLst/>
                          <a:latin typeface="+mn-lt"/>
                          <a:ea typeface="Tahoma" panose="020B0604030504040204" pitchFamily="34" charset="0"/>
                          <a:cs typeface="Times New Roman" panose="02020603050405020304" pitchFamily="18" charset="0"/>
                        </a:rPr>
                        <a:t>for those who have an intolerance to lactose.</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4271546913"/>
                  </a:ext>
                </a:extLst>
              </a:tr>
              <a:tr h="304508">
                <a:tc>
                  <a:txBody>
                    <a:bodyPr/>
                    <a:lstStyle/>
                    <a:p>
                      <a:pPr marL="34290" marR="22225" algn="l">
                        <a:spcBef>
                          <a:spcPts val="965"/>
                        </a:spcBef>
                        <a:spcAft>
                          <a:spcPts val="0"/>
                        </a:spcAft>
                      </a:pPr>
                      <a:r>
                        <a:rPr lang="en-US" sz="1000" b="0" dirty="0">
                          <a:effectLst/>
                          <a:latin typeface="+mn-lt"/>
                          <a:ea typeface="Tahoma" panose="020B0604030504040204" pitchFamily="34" charset="0"/>
                          <a:cs typeface="Times New Roman" panose="02020603050405020304" pitchFamily="18" charset="0"/>
                        </a:rPr>
                        <a:t>Soya milk</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262255" lvl="0" indent="-70485" algn="l">
                        <a:lnSpc>
                          <a:spcPct val="90000"/>
                        </a:lnSpc>
                        <a:spcBef>
                          <a:spcPts val="70"/>
                        </a:spcBef>
                        <a:spcAft>
                          <a:spcPts val="0"/>
                        </a:spcAft>
                      </a:pPr>
                      <a:r>
                        <a:rPr lang="en-US" sz="1000" dirty="0">
                          <a:effectLst/>
                          <a:latin typeface="+mn-lt"/>
                          <a:ea typeface="Tahoma" panose="020B0604030504040204" pitchFamily="34" charset="0"/>
                          <a:cs typeface="Times New Roman" panose="02020603050405020304" pitchFamily="18" charset="0"/>
                        </a:rPr>
                        <a:t>Made from the liquid of cooked soya beans. </a:t>
                      </a:r>
                      <a:r>
                        <a:rPr lang="en-US" sz="1000" spc="25" dirty="0">
                          <a:effectLst/>
                          <a:latin typeface="+mn-lt"/>
                          <a:ea typeface="Tahoma" panose="020B0604030504040204" pitchFamily="34" charset="0"/>
                          <a:cs typeface="Times New Roman" panose="02020603050405020304" pitchFamily="18" charset="0"/>
                        </a:rPr>
                        <a:t>It </a:t>
                      </a:r>
                      <a:r>
                        <a:rPr lang="en-US" sz="1000" spc="15" dirty="0">
                          <a:effectLst/>
                          <a:latin typeface="+mn-lt"/>
                          <a:ea typeface="Tahoma" panose="020B0604030504040204" pitchFamily="34" charset="0"/>
                          <a:cs typeface="Times New Roman" panose="02020603050405020304" pitchFamily="18" charset="0"/>
                        </a:rPr>
                        <a:t>is </a:t>
                      </a:r>
                      <a:r>
                        <a:rPr lang="en-US" sz="1000" dirty="0">
                          <a:effectLst/>
                          <a:latin typeface="+mn-lt"/>
                          <a:ea typeface="Tahoma" panose="020B0604030504040204" pitchFamily="34" charset="0"/>
                          <a:cs typeface="Times New Roman" panose="02020603050405020304" pitchFamily="18" charset="0"/>
                        </a:rPr>
                        <a:t>suitable for vegans and substitute</a:t>
                      </a:r>
                      <a:r>
                        <a:rPr lang="en-US" sz="1000" spc="-9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milk</a:t>
                      </a:r>
                      <a:r>
                        <a:rPr lang="en-US" sz="1000" spc="-10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for</a:t>
                      </a:r>
                      <a:r>
                        <a:rPr lang="en-US" sz="1000" spc="-25"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those</a:t>
                      </a:r>
                      <a:r>
                        <a:rPr lang="en-GB" sz="100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who are allergic to dairy food.</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1303611351"/>
                  </a:ext>
                </a:extLst>
              </a:tr>
              <a:tr h="59627">
                <a:tc>
                  <a:txBody>
                    <a:bodyPr/>
                    <a:lstStyle/>
                    <a:p>
                      <a:pPr marL="34290" marR="22225" algn="l">
                        <a:lnSpc>
                          <a:spcPts val="875"/>
                        </a:lnSpc>
                        <a:spcAft>
                          <a:spcPts val="0"/>
                        </a:spcAft>
                      </a:pPr>
                      <a:r>
                        <a:rPr lang="en-US" sz="1000" b="0" dirty="0">
                          <a:effectLst/>
                          <a:latin typeface="+mn-lt"/>
                          <a:ea typeface="Tahoma" panose="020B0604030504040204" pitchFamily="34" charset="0"/>
                          <a:cs typeface="Times New Roman" panose="02020603050405020304" pitchFamily="18" charset="0"/>
                        </a:rPr>
                        <a:t>Goat’s milk</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25400" marR="13335" lvl="0" algn="l">
                        <a:lnSpc>
                          <a:spcPts val="875"/>
                        </a:lnSpc>
                        <a:spcAft>
                          <a:spcPts val="0"/>
                        </a:spcAft>
                      </a:pPr>
                      <a:r>
                        <a:rPr lang="en-US" sz="1000" dirty="0">
                          <a:effectLst/>
                          <a:latin typeface="+mn-lt"/>
                          <a:ea typeface="Tahoma" panose="020B0604030504040204" pitchFamily="34" charset="0"/>
                          <a:cs typeface="Times New Roman" panose="02020603050405020304" pitchFamily="18" charset="0"/>
                        </a:rPr>
                        <a:t>Another substitute milk for people allergic to cow’s milk.</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3624404304"/>
                  </a:ext>
                </a:extLst>
              </a:tr>
              <a:tr h="0">
                <a:tc>
                  <a:txBody>
                    <a:bodyPr/>
                    <a:lstStyle/>
                    <a:p>
                      <a:pPr marL="34290" marR="22225" algn="l">
                        <a:lnSpc>
                          <a:spcPts val="875"/>
                        </a:lnSpc>
                        <a:spcAft>
                          <a:spcPts val="0"/>
                        </a:spcAft>
                      </a:pPr>
                      <a:r>
                        <a:rPr lang="en-GB" sz="1000" b="0" dirty="0">
                          <a:effectLst/>
                          <a:latin typeface="+mn-lt"/>
                          <a:ea typeface="Tahoma" panose="020B0604030504040204" pitchFamily="34" charset="0"/>
                          <a:cs typeface="Times New Roman" panose="02020603050405020304" pitchFamily="18" charset="0"/>
                        </a:rPr>
                        <a:t>Evaporated milk</a:t>
                      </a:r>
                    </a:p>
                  </a:txBody>
                  <a:tcPr marL="0" marR="0" marT="0" marB="0"/>
                </a:tc>
                <a:tc>
                  <a:txBody>
                    <a:bodyPr/>
                    <a:lstStyle/>
                    <a:p>
                      <a:pPr marL="25400" marR="13335" lvl="0" algn="l">
                        <a:lnSpc>
                          <a:spcPts val="875"/>
                        </a:lnSpc>
                        <a:spcAft>
                          <a:spcPts val="0"/>
                        </a:spcAft>
                      </a:pPr>
                      <a:r>
                        <a:rPr lang="en-GB" sz="1000" dirty="0">
                          <a:effectLst/>
                          <a:latin typeface="+mn-lt"/>
                          <a:ea typeface="Tahoma" panose="020B0604030504040204" pitchFamily="34" charset="0"/>
                          <a:cs typeface="Times New Roman" panose="02020603050405020304" pitchFamily="18" charset="0"/>
                        </a:rPr>
                        <a:t>A concentrated, sterilised milk product. It has a concentration twice that of standard milk. Evaporated milk is heat treated and then evaporated under reduced pressure, at temperatures between </a:t>
                      </a:r>
                      <a:r>
                        <a:rPr lang="en-US" sz="1000" dirty="0">
                          <a:effectLst/>
                          <a:latin typeface="+mn-lt"/>
                          <a:ea typeface="Tahoma" panose="020B0604030504040204" pitchFamily="34" charset="0"/>
                          <a:cs typeface="Times New Roman" panose="02020603050405020304" pitchFamily="18" charset="0"/>
                        </a:rPr>
                        <a:t>60ºC and 65ºC The evaporated milk is poured into cans, which are then sealed. At this point the cans are moved to a steriliser where they are held for 10 minutes.</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845281448"/>
                  </a:ext>
                </a:extLst>
              </a:tr>
              <a:tr h="253154">
                <a:tc>
                  <a:txBody>
                    <a:bodyPr/>
                    <a:lstStyle/>
                    <a:p>
                      <a:pPr marL="34290" marR="22225" algn="l">
                        <a:spcBef>
                          <a:spcPts val="430"/>
                        </a:spcBef>
                        <a:spcAft>
                          <a:spcPts val="0"/>
                        </a:spcAft>
                      </a:pPr>
                      <a:r>
                        <a:rPr lang="en-US" sz="1000" b="0" dirty="0">
                          <a:effectLst/>
                          <a:latin typeface="+mn-lt"/>
                          <a:ea typeface="Tahoma" panose="020B0604030504040204" pitchFamily="34" charset="0"/>
                          <a:cs typeface="Times New Roman" panose="02020603050405020304" pitchFamily="18" charset="0"/>
                        </a:rPr>
                        <a:t>Condensed milk</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25400" marR="13335" lvl="0" algn="l">
                        <a:lnSpc>
                          <a:spcPts val="980"/>
                        </a:lnSpc>
                        <a:spcAft>
                          <a:spcPts val="0"/>
                        </a:spcAft>
                      </a:pPr>
                      <a:r>
                        <a:rPr lang="en-US" sz="1000" dirty="0">
                          <a:effectLst/>
                          <a:latin typeface="+mn-lt"/>
                          <a:ea typeface="Tahoma" panose="020B0604030504040204" pitchFamily="34" charset="0"/>
                          <a:cs typeface="Times New Roman" panose="02020603050405020304" pitchFamily="18" charset="0"/>
                        </a:rPr>
                        <a:t>Concentrated in the same way as evaporated milk, but with the</a:t>
                      </a:r>
                      <a:r>
                        <a:rPr lang="en-GB" sz="1000" dirty="0">
                          <a:effectLst/>
                          <a:latin typeface="+mn-lt"/>
                          <a:ea typeface="Tahoma" panose="020B0604030504040204" pitchFamily="34" charset="0"/>
                          <a:cs typeface="Times New Roman" panose="02020603050405020304" pitchFamily="18" charset="0"/>
                        </a:rPr>
                        <a:t> </a:t>
                      </a:r>
                      <a:r>
                        <a:rPr lang="en-US" sz="1000" dirty="0">
                          <a:effectLst/>
                          <a:latin typeface="+mn-lt"/>
                          <a:ea typeface="Tahoma" panose="020B0604030504040204" pitchFamily="34" charset="0"/>
                          <a:cs typeface="Times New Roman" panose="02020603050405020304" pitchFamily="18" charset="0"/>
                        </a:rPr>
                        <a:t>addition of sugar.</a:t>
                      </a: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2297830448"/>
                  </a:ext>
                </a:extLst>
              </a:tr>
              <a:tr h="116777">
                <a:tc>
                  <a:txBody>
                    <a:bodyPr/>
                    <a:lstStyle/>
                    <a:p>
                      <a:pPr marL="34290" marR="18415" algn="l">
                        <a:lnSpc>
                          <a:spcPts val="900"/>
                        </a:lnSpc>
                        <a:spcAft>
                          <a:spcPts val="0"/>
                        </a:spcAft>
                      </a:pPr>
                      <a:r>
                        <a:rPr lang="en-US" sz="1000" b="0" dirty="0">
                          <a:effectLst/>
                          <a:latin typeface="+mn-lt"/>
                          <a:ea typeface="Tahoma" panose="020B0604030504040204" pitchFamily="34" charset="0"/>
                          <a:cs typeface="Times New Roman" panose="02020603050405020304" pitchFamily="18" charset="0"/>
                        </a:rPr>
                        <a:t>Dried milk powder</a:t>
                      </a:r>
                      <a:endParaRPr lang="en-GB" sz="1000" b="0" dirty="0">
                        <a:effectLst/>
                        <a:latin typeface="+mn-lt"/>
                        <a:ea typeface="Tahoma" panose="020B0604030504040204" pitchFamily="34" charset="0"/>
                        <a:cs typeface="Times New Roman" panose="02020603050405020304" pitchFamily="18" charset="0"/>
                      </a:endParaRPr>
                    </a:p>
                  </a:txBody>
                  <a:tcPr marL="0" marR="0" marT="0" marB="0"/>
                </a:tc>
                <a:tc>
                  <a:txBody>
                    <a:bodyPr/>
                    <a:lstStyle/>
                    <a:p>
                      <a:pPr marL="28575" marR="13335" lvl="0" algn="l">
                        <a:lnSpc>
                          <a:spcPts val="900"/>
                        </a:lnSpc>
                        <a:spcAft>
                          <a:spcPts val="0"/>
                        </a:spcAft>
                      </a:pPr>
                      <a:r>
                        <a:rPr lang="en-US" sz="1000" dirty="0">
                          <a:effectLst/>
                          <a:latin typeface="+mn-lt"/>
                          <a:ea typeface="Tahoma" panose="020B0604030504040204" pitchFamily="34" charset="0"/>
                          <a:cs typeface="Times New Roman" panose="02020603050405020304" pitchFamily="18" charset="0"/>
                        </a:rPr>
                        <a:t>Produced by evaporating the water content of milk using heat.</a:t>
                      </a:r>
                    </a:p>
                    <a:p>
                      <a:pPr marL="28575" marR="13335" lvl="0" algn="l">
                        <a:lnSpc>
                          <a:spcPts val="900"/>
                        </a:lnSpc>
                        <a:spcAft>
                          <a:spcPts val="0"/>
                        </a:spcAft>
                      </a:pPr>
                      <a:endParaRPr lang="en-GB" sz="1000" dirty="0">
                        <a:effectLst/>
                        <a:latin typeface="+mn-lt"/>
                        <a:ea typeface="Tahoma" panose="020B0604030504040204" pitchFamily="34" charset="0"/>
                        <a:cs typeface="Times New Roman" panose="02020603050405020304" pitchFamily="18" charset="0"/>
                      </a:endParaRPr>
                    </a:p>
                  </a:txBody>
                  <a:tcPr marL="0" marR="0" marT="0" marB="0"/>
                </a:tc>
                <a:extLst>
                  <a:ext uri="{0D108BD9-81ED-4DB2-BD59-A6C34878D82A}">
                    <a16:rowId xmlns:a16="http://schemas.microsoft.com/office/drawing/2014/main" val="4134230789"/>
                  </a:ext>
                </a:extLst>
              </a:tr>
              <a:tr h="0">
                <a:tc>
                  <a:txBody>
                    <a:bodyPr/>
                    <a:lstStyle/>
                    <a:p>
                      <a:pPr marL="34290" marR="18415" algn="l">
                        <a:lnSpc>
                          <a:spcPts val="900"/>
                        </a:lnSpc>
                        <a:spcAft>
                          <a:spcPts val="0"/>
                        </a:spcAft>
                      </a:pPr>
                      <a:r>
                        <a:rPr lang="en-GB" sz="1000" b="0" dirty="0">
                          <a:effectLst/>
                          <a:latin typeface="+mn-lt"/>
                          <a:ea typeface="Tahoma" panose="020B0604030504040204" pitchFamily="34" charset="0"/>
                          <a:cs typeface="Times New Roman" panose="02020603050405020304" pitchFamily="18" charset="0"/>
                        </a:rPr>
                        <a:t>Almond and coconut milk</a:t>
                      </a:r>
                    </a:p>
                  </a:txBody>
                  <a:tcPr marL="0" marR="0" marT="0" marB="0"/>
                </a:tc>
                <a:tc>
                  <a:txBody>
                    <a:bodyPr/>
                    <a:lstStyle/>
                    <a:p>
                      <a:pPr marL="28575" marR="13335" lvl="0" algn="l">
                        <a:lnSpc>
                          <a:spcPts val="900"/>
                        </a:lnSpc>
                        <a:spcAft>
                          <a:spcPts val="0"/>
                        </a:spcAft>
                      </a:pPr>
                      <a:r>
                        <a:rPr lang="en-GB" sz="1000" dirty="0">
                          <a:effectLst/>
                          <a:latin typeface="+mn-lt"/>
                          <a:ea typeface="Tahoma" panose="020B0604030504040204" pitchFamily="34" charset="0"/>
                          <a:cs typeface="Times New Roman" panose="02020603050405020304" pitchFamily="18" charset="0"/>
                        </a:rPr>
                        <a:t>An alternative for vegans or people with allergies</a:t>
                      </a:r>
                    </a:p>
                  </a:txBody>
                  <a:tcPr marL="0" marR="0" marT="0" marB="0"/>
                </a:tc>
                <a:extLst>
                  <a:ext uri="{0D108BD9-81ED-4DB2-BD59-A6C34878D82A}">
                    <a16:rowId xmlns:a16="http://schemas.microsoft.com/office/drawing/2014/main" val="3470247346"/>
                  </a:ext>
                </a:extLst>
              </a:tr>
            </a:tbl>
          </a:graphicData>
        </a:graphic>
      </p:graphicFrame>
      <p:sp>
        <p:nvSpPr>
          <p:cNvPr id="21" name="TextBox 20">
            <a:extLst>
              <a:ext uri="{FF2B5EF4-FFF2-40B4-BE49-F238E27FC236}">
                <a16:creationId xmlns:a16="http://schemas.microsoft.com/office/drawing/2014/main" id="{CDF77947-5739-474A-9EB5-E265561899BE}"/>
              </a:ext>
            </a:extLst>
          </p:cNvPr>
          <p:cNvSpPr txBox="1"/>
          <p:nvPr/>
        </p:nvSpPr>
        <p:spPr>
          <a:xfrm>
            <a:off x="6803781" y="4168122"/>
            <a:ext cx="2144026" cy="1938992"/>
          </a:xfrm>
          <a:prstGeom prst="rect">
            <a:avLst/>
          </a:prstGeom>
          <a:noFill/>
          <a:ln>
            <a:solidFill>
              <a:schemeClr val="tx1"/>
            </a:solidFill>
          </a:ln>
        </p:spPr>
        <p:txBody>
          <a:bodyPr wrap="square" rtlCol="0">
            <a:spAutoFit/>
          </a:bodyPr>
          <a:lstStyle/>
          <a:p>
            <a:r>
              <a:rPr lang="en-US" sz="1000" b="1" dirty="0"/>
              <a:t>Red tractor scheme</a:t>
            </a:r>
            <a:endParaRPr lang="en-GB" sz="1000" dirty="0"/>
          </a:p>
          <a:p>
            <a:r>
              <a:rPr lang="en-US" sz="1000" dirty="0"/>
              <a:t>The Red Tractor symbol on packaging helps consumers know that the milk and dairy foods have been produced according to the high standards of the Assured Dairy Farms scheme. This has been developed by dairy farmers, processors, the National Farmers Union and the British Cattle Veterinary Association.</a:t>
            </a:r>
          </a:p>
          <a:p>
            <a:endParaRPr lang="en-US" sz="1000" dirty="0"/>
          </a:p>
          <a:p>
            <a:endParaRPr lang="en-GB" sz="1000" dirty="0"/>
          </a:p>
        </p:txBody>
      </p:sp>
      <p:pic>
        <p:nvPicPr>
          <p:cNvPr id="22" name="image60.jpeg">
            <a:extLst>
              <a:ext uri="{FF2B5EF4-FFF2-40B4-BE49-F238E27FC236}">
                <a16:creationId xmlns:a16="http://schemas.microsoft.com/office/drawing/2014/main" id="{D40F2DB0-A600-40C7-949C-EE628E679D90}"/>
              </a:ext>
            </a:extLst>
          </p:cNvPr>
          <p:cNvPicPr/>
          <p:nvPr/>
        </p:nvPicPr>
        <p:blipFill>
          <a:blip r:embed="rId4" cstate="print"/>
          <a:stretch>
            <a:fillRect/>
          </a:stretch>
        </p:blipFill>
        <p:spPr>
          <a:xfrm>
            <a:off x="6976634" y="5771676"/>
            <a:ext cx="1798320" cy="258445"/>
          </a:xfrm>
          <a:prstGeom prst="rect">
            <a:avLst/>
          </a:prstGeom>
        </p:spPr>
      </p:pic>
      <p:pic>
        <p:nvPicPr>
          <p:cNvPr id="12" name="Picture 5" descr="j0228879">
            <a:extLst>
              <a:ext uri="{FF2B5EF4-FFF2-40B4-BE49-F238E27FC236}">
                <a16:creationId xmlns:a16="http://schemas.microsoft.com/office/drawing/2014/main" id="{23CACD09-EA72-42C8-9738-37E27E2179E1}"/>
              </a:ext>
            </a:extLst>
          </p:cNvPr>
          <p:cNvPicPr>
            <a:picLocks noChangeAspect="1" noChangeArrowheads="1"/>
          </p:cNvPicPr>
          <p:nvPr/>
        </p:nvPicPr>
        <p:blipFill>
          <a:blip r:embed="rId5" cstate="print"/>
          <a:srcRect/>
          <a:stretch>
            <a:fillRect/>
          </a:stretch>
        </p:blipFill>
        <p:spPr bwMode="auto">
          <a:xfrm>
            <a:off x="5149671" y="5583450"/>
            <a:ext cx="1481257" cy="1189265"/>
          </a:xfrm>
          <a:prstGeom prst="rect">
            <a:avLst/>
          </a:prstGeom>
          <a:noFill/>
          <a:ln w="9525">
            <a:noFill/>
            <a:miter lim="800000"/>
            <a:headEnd/>
            <a:tailEnd/>
          </a:ln>
        </p:spPr>
      </p:pic>
      <p:sp>
        <p:nvSpPr>
          <p:cNvPr id="14" name="Text Box 7">
            <a:extLst>
              <a:ext uri="{FF2B5EF4-FFF2-40B4-BE49-F238E27FC236}">
                <a16:creationId xmlns:a16="http://schemas.microsoft.com/office/drawing/2014/main" id="{7A0EE013-5342-4734-95F1-9613BFC0CB97}"/>
              </a:ext>
            </a:extLst>
          </p:cNvPr>
          <p:cNvSpPr txBox="1">
            <a:spLocks noChangeArrowheads="1"/>
          </p:cNvSpPr>
          <p:nvPr/>
        </p:nvSpPr>
        <p:spPr bwMode="auto">
          <a:xfrm>
            <a:off x="6814041" y="6217140"/>
            <a:ext cx="836719" cy="307777"/>
          </a:xfrm>
          <a:prstGeom prst="rect">
            <a:avLst/>
          </a:prstGeom>
          <a:noFill/>
          <a:ln w="9525">
            <a:noFill/>
            <a:miter lim="800000"/>
            <a:headEnd/>
            <a:tailEnd/>
          </a:ln>
        </p:spPr>
        <p:txBody>
          <a:bodyPr wrap="square">
            <a:spAutoFit/>
          </a:bodyPr>
          <a:lstStyle/>
          <a:p>
            <a:r>
              <a:rPr lang="en-GB" sz="1400" b="1" dirty="0"/>
              <a:t>1/3 Fat</a:t>
            </a:r>
          </a:p>
        </p:txBody>
      </p:sp>
      <p:sp>
        <p:nvSpPr>
          <p:cNvPr id="16" name="AutoShape 10">
            <a:extLst>
              <a:ext uri="{FF2B5EF4-FFF2-40B4-BE49-F238E27FC236}">
                <a16:creationId xmlns:a16="http://schemas.microsoft.com/office/drawing/2014/main" id="{F9953AB8-E465-46C3-AB9C-3CAE458E28A6}"/>
              </a:ext>
            </a:extLst>
          </p:cNvPr>
          <p:cNvSpPr>
            <a:spLocks noChangeArrowheads="1"/>
          </p:cNvSpPr>
          <p:nvPr/>
        </p:nvSpPr>
        <p:spPr bwMode="auto">
          <a:xfrm>
            <a:off x="6292533" y="5929572"/>
            <a:ext cx="439612" cy="678054"/>
          </a:xfrm>
          <a:prstGeom prst="curvedLeftArrow">
            <a:avLst>
              <a:gd name="adj1" fmla="val 39836"/>
              <a:gd name="adj2" fmla="val 70738"/>
              <a:gd name="adj3" fmla="val 33333"/>
            </a:avLst>
          </a:prstGeom>
          <a:solidFill>
            <a:srgbClr val="92D050"/>
          </a:solidFill>
          <a:ln w="9525">
            <a:solidFill>
              <a:schemeClr val="tx1"/>
            </a:solidFill>
            <a:miter lim="800000"/>
            <a:headEnd/>
            <a:tailEnd/>
          </a:ln>
        </p:spPr>
        <p:txBody>
          <a:bodyPr wrap="none" anchor="ctr"/>
          <a:lstStyle/>
          <a:p>
            <a:endParaRPr lang="en-GB" sz="1350"/>
          </a:p>
        </p:txBody>
      </p:sp>
      <p:sp>
        <p:nvSpPr>
          <p:cNvPr id="17" name="Text Box 6">
            <a:extLst>
              <a:ext uri="{FF2B5EF4-FFF2-40B4-BE49-F238E27FC236}">
                <a16:creationId xmlns:a16="http://schemas.microsoft.com/office/drawing/2014/main" id="{E86060AE-E9F0-4EA4-9E7A-4A17B5CAEC46}"/>
              </a:ext>
            </a:extLst>
          </p:cNvPr>
          <p:cNvSpPr txBox="1">
            <a:spLocks noChangeArrowheads="1"/>
          </p:cNvSpPr>
          <p:nvPr/>
        </p:nvSpPr>
        <p:spPr bwMode="auto">
          <a:xfrm>
            <a:off x="3965882" y="6097397"/>
            <a:ext cx="907005" cy="730969"/>
          </a:xfrm>
          <a:prstGeom prst="rect">
            <a:avLst/>
          </a:prstGeom>
          <a:noFill/>
          <a:ln w="9525">
            <a:noFill/>
            <a:miter lim="800000"/>
            <a:headEnd/>
            <a:tailEnd/>
          </a:ln>
        </p:spPr>
        <p:txBody>
          <a:bodyPr wrap="square">
            <a:spAutoFit/>
          </a:bodyPr>
          <a:lstStyle/>
          <a:p>
            <a:r>
              <a:rPr lang="en-GB" sz="1400" b="1" dirty="0"/>
              <a:t>1/3 Protein </a:t>
            </a:r>
          </a:p>
          <a:p>
            <a:endParaRPr lang="en-GB" sz="1350" dirty="0"/>
          </a:p>
        </p:txBody>
      </p:sp>
      <p:sp>
        <p:nvSpPr>
          <p:cNvPr id="19" name="AutoShape 9">
            <a:extLst>
              <a:ext uri="{FF2B5EF4-FFF2-40B4-BE49-F238E27FC236}">
                <a16:creationId xmlns:a16="http://schemas.microsoft.com/office/drawing/2014/main" id="{F2B4F495-091F-4DF2-8A78-FB9F17C94DF1}"/>
              </a:ext>
            </a:extLst>
          </p:cNvPr>
          <p:cNvSpPr>
            <a:spLocks noChangeArrowheads="1"/>
          </p:cNvSpPr>
          <p:nvPr/>
        </p:nvSpPr>
        <p:spPr bwMode="auto">
          <a:xfrm rot="-467525">
            <a:off x="4590854" y="5961896"/>
            <a:ext cx="377025" cy="724065"/>
          </a:xfrm>
          <a:prstGeom prst="curvedRightArrow">
            <a:avLst>
              <a:gd name="adj1" fmla="val 33117"/>
              <a:gd name="adj2" fmla="val 66234"/>
              <a:gd name="adj3" fmla="val 33333"/>
            </a:avLst>
          </a:prstGeom>
          <a:solidFill>
            <a:srgbClr val="92D050"/>
          </a:solidFill>
          <a:ln w="9525">
            <a:solidFill>
              <a:schemeClr val="tx1"/>
            </a:solidFill>
            <a:miter lim="800000"/>
            <a:headEnd/>
            <a:tailEnd/>
          </a:ln>
        </p:spPr>
        <p:txBody>
          <a:bodyPr wrap="none" anchor="ctr"/>
          <a:lstStyle/>
          <a:p>
            <a:endParaRPr lang="en-GB" sz="1350"/>
          </a:p>
        </p:txBody>
      </p:sp>
      <p:sp>
        <p:nvSpPr>
          <p:cNvPr id="20" name="Text Box 8">
            <a:extLst>
              <a:ext uri="{FF2B5EF4-FFF2-40B4-BE49-F238E27FC236}">
                <a16:creationId xmlns:a16="http://schemas.microsoft.com/office/drawing/2014/main" id="{B7F44889-FC1D-436E-A362-47F1FE61DF5C}"/>
              </a:ext>
            </a:extLst>
          </p:cNvPr>
          <p:cNvSpPr txBox="1">
            <a:spLocks noChangeArrowheads="1"/>
          </p:cNvSpPr>
          <p:nvPr/>
        </p:nvSpPr>
        <p:spPr bwMode="auto">
          <a:xfrm>
            <a:off x="4835726" y="5505216"/>
            <a:ext cx="1065145" cy="307777"/>
          </a:xfrm>
          <a:prstGeom prst="rect">
            <a:avLst/>
          </a:prstGeom>
          <a:noFill/>
          <a:ln w="9525">
            <a:noFill/>
            <a:miter lim="800000"/>
            <a:headEnd/>
            <a:tailEnd/>
          </a:ln>
        </p:spPr>
        <p:txBody>
          <a:bodyPr wrap="square">
            <a:spAutoFit/>
          </a:bodyPr>
          <a:lstStyle/>
          <a:p>
            <a:r>
              <a:rPr lang="en-GB" sz="1400" b="1" dirty="0"/>
              <a:t>1/3 water</a:t>
            </a:r>
          </a:p>
        </p:txBody>
      </p:sp>
      <p:sp>
        <p:nvSpPr>
          <p:cNvPr id="23" name="AutoShape 12">
            <a:extLst>
              <a:ext uri="{FF2B5EF4-FFF2-40B4-BE49-F238E27FC236}">
                <a16:creationId xmlns:a16="http://schemas.microsoft.com/office/drawing/2014/main" id="{45E3CDCB-C590-4EA8-AE49-C8A5BCDA6641}"/>
              </a:ext>
            </a:extLst>
          </p:cNvPr>
          <p:cNvSpPr>
            <a:spLocks noChangeArrowheads="1"/>
          </p:cNvSpPr>
          <p:nvPr/>
        </p:nvSpPr>
        <p:spPr bwMode="auto">
          <a:xfrm rot="17590719">
            <a:off x="5980900" y="5083811"/>
            <a:ext cx="407220" cy="729744"/>
          </a:xfrm>
          <a:prstGeom prst="curvedLeftArrow">
            <a:avLst>
              <a:gd name="adj1" fmla="val 39836"/>
              <a:gd name="adj2" fmla="val 70738"/>
              <a:gd name="adj3" fmla="val 33333"/>
            </a:avLst>
          </a:prstGeom>
          <a:solidFill>
            <a:srgbClr val="92D050"/>
          </a:solidFill>
          <a:ln w="9525">
            <a:solidFill>
              <a:schemeClr val="tx1"/>
            </a:solidFill>
            <a:miter lim="800000"/>
            <a:headEnd/>
            <a:tailEnd/>
          </a:ln>
        </p:spPr>
        <p:txBody>
          <a:bodyPr wrap="none" anchor="ctr"/>
          <a:lstStyle/>
          <a:p>
            <a:endParaRPr lang="en-GB" sz="1350"/>
          </a:p>
        </p:txBody>
      </p:sp>
    </p:spTree>
    <p:extLst>
      <p:ext uri="{BB962C8B-B14F-4D97-AF65-F5344CB8AC3E}">
        <p14:creationId xmlns:p14="http://schemas.microsoft.com/office/powerpoint/2010/main" val="322360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87">
            <a:extLst>
              <a:ext uri="{FF2B5EF4-FFF2-40B4-BE49-F238E27FC236}">
                <a16:creationId xmlns:a16="http://schemas.microsoft.com/office/drawing/2014/main" id="{D25C4D02-DC8D-4263-8314-CECA4A522670}"/>
              </a:ext>
            </a:extLst>
          </p:cNvPr>
          <p:cNvSpPr txBox="1">
            <a:spLocks noChangeArrowheads="1"/>
          </p:cNvSpPr>
          <p:nvPr/>
        </p:nvSpPr>
        <p:spPr bwMode="auto">
          <a:xfrm>
            <a:off x="158994" y="79646"/>
            <a:ext cx="3424178" cy="283652"/>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61595">
              <a:spcBef>
                <a:spcPts val="35"/>
              </a:spcBef>
              <a:spcAft>
                <a:spcPts val="0"/>
              </a:spcAft>
            </a:pPr>
            <a:r>
              <a:rPr lang="en-US" sz="1000" b="1" dirty="0">
                <a:effectLst/>
                <a:latin typeface="Tahoma" panose="020B0604030504040204" pitchFamily="34" charset="0"/>
                <a:ea typeface="Tahoma" panose="020B0604030504040204" pitchFamily="34" charset="0"/>
              </a:rPr>
              <a:t>Topic: Commodities – Milk and Dairy Produce</a:t>
            </a:r>
            <a:endParaRPr lang="en-GB" sz="1100" dirty="0">
              <a:effectLst/>
              <a:latin typeface="Tahoma" panose="020B0604030504040204" pitchFamily="34" charset="0"/>
              <a:ea typeface="Tahoma" panose="020B0604030504040204" pitchFamily="34" charset="0"/>
            </a:endParaRPr>
          </a:p>
        </p:txBody>
      </p:sp>
      <p:sp>
        <p:nvSpPr>
          <p:cNvPr id="8" name="TextBox 7">
            <a:extLst>
              <a:ext uri="{FF2B5EF4-FFF2-40B4-BE49-F238E27FC236}">
                <a16:creationId xmlns:a16="http://schemas.microsoft.com/office/drawing/2014/main" id="{D0CAF26A-5FD0-4A39-9335-5D74CEC8EB83}"/>
              </a:ext>
            </a:extLst>
          </p:cNvPr>
          <p:cNvSpPr txBox="1"/>
          <p:nvPr/>
        </p:nvSpPr>
        <p:spPr>
          <a:xfrm>
            <a:off x="158520" y="4457335"/>
            <a:ext cx="3424176" cy="1477328"/>
          </a:xfrm>
          <a:prstGeom prst="rect">
            <a:avLst/>
          </a:prstGeom>
          <a:noFill/>
          <a:ln>
            <a:solidFill>
              <a:schemeClr val="tx1"/>
            </a:solidFill>
          </a:ln>
        </p:spPr>
        <p:txBody>
          <a:bodyPr wrap="square" rtlCol="0">
            <a:spAutoFit/>
          </a:bodyPr>
          <a:lstStyle/>
          <a:p>
            <a:pPr>
              <a:spcBef>
                <a:spcPct val="50000"/>
              </a:spcBef>
            </a:pPr>
            <a:r>
              <a:rPr lang="en-US" sz="1000" b="1" dirty="0"/>
              <a:t>Semi- hard cheeses are ‘pressed’ cheeses - but not pressed as much as hard cheeses! </a:t>
            </a:r>
            <a:r>
              <a:rPr lang="en-US" sz="1000" dirty="0"/>
              <a:t>are examples</a:t>
            </a:r>
            <a:endParaRPr lang="en-US" sz="1000" b="1" dirty="0"/>
          </a:p>
          <a:p>
            <a:pPr marL="171450" indent="-171450">
              <a:spcBef>
                <a:spcPct val="50000"/>
              </a:spcBef>
              <a:buFont typeface="Arial" panose="020B0604020202020204" pitchFamily="34" charset="0"/>
              <a:buChar char="•"/>
            </a:pPr>
            <a:r>
              <a:rPr lang="en-US" sz="1000" dirty="0"/>
              <a:t>Lancashire, Wensleydale, Caerphilly, Edam, Gouda</a:t>
            </a:r>
          </a:p>
          <a:p>
            <a:pPr>
              <a:spcBef>
                <a:spcPct val="50000"/>
              </a:spcBef>
            </a:pPr>
            <a:r>
              <a:rPr lang="en-US" sz="1000" dirty="0"/>
              <a:t>Port Salut, St Paulin</a:t>
            </a:r>
          </a:p>
          <a:p>
            <a:pPr marL="171450" indent="-171450">
              <a:spcBef>
                <a:spcPct val="50000"/>
              </a:spcBef>
              <a:buFont typeface="Arial" panose="020B0604020202020204" pitchFamily="34" charset="0"/>
              <a:buChar char="•"/>
            </a:pPr>
            <a:r>
              <a:rPr lang="en-US" sz="1000" dirty="0"/>
              <a:t>Feta cheese is preserved in a brine solution</a:t>
            </a:r>
          </a:p>
          <a:p>
            <a:pPr marL="171450" indent="-171450">
              <a:spcBef>
                <a:spcPct val="50000"/>
              </a:spcBef>
              <a:buFont typeface="Arial" panose="020B0604020202020204" pitchFamily="34" charset="0"/>
              <a:buChar char="•"/>
            </a:pPr>
            <a:r>
              <a:rPr lang="en-US" sz="1000" dirty="0"/>
              <a:t>Mozzarella is a cheese that is cooked during its process. This gives it its stringy texture</a:t>
            </a:r>
          </a:p>
        </p:txBody>
      </p:sp>
      <p:sp>
        <p:nvSpPr>
          <p:cNvPr id="9" name="TextBox 8">
            <a:extLst>
              <a:ext uri="{FF2B5EF4-FFF2-40B4-BE49-F238E27FC236}">
                <a16:creationId xmlns:a16="http://schemas.microsoft.com/office/drawing/2014/main" id="{1AB63305-CB01-4C76-AA45-E67C7F67031D}"/>
              </a:ext>
            </a:extLst>
          </p:cNvPr>
          <p:cNvSpPr txBox="1"/>
          <p:nvPr/>
        </p:nvSpPr>
        <p:spPr>
          <a:xfrm>
            <a:off x="164951" y="3052607"/>
            <a:ext cx="3424176" cy="1323439"/>
          </a:xfrm>
          <a:prstGeom prst="rect">
            <a:avLst/>
          </a:prstGeom>
          <a:noFill/>
          <a:ln>
            <a:solidFill>
              <a:schemeClr val="tx1"/>
            </a:solidFill>
          </a:ln>
        </p:spPr>
        <p:txBody>
          <a:bodyPr wrap="square" rtlCol="0">
            <a:spAutoFit/>
          </a:bodyPr>
          <a:lstStyle/>
          <a:p>
            <a:r>
              <a:rPr lang="en-US" sz="1000" b="1" dirty="0"/>
              <a:t>Soft cheeses have the most moisture </a:t>
            </a:r>
          </a:p>
          <a:p>
            <a:pPr marL="171450" indent="-171450">
              <a:buFont typeface="Arial" panose="020B0604020202020204" pitchFamily="34" charset="0"/>
              <a:buChar char="•"/>
            </a:pPr>
            <a:r>
              <a:rPr lang="en-US" sz="1000" dirty="0"/>
              <a:t>Some soft cheeses are left to ripen such as Brie and Camembert</a:t>
            </a:r>
          </a:p>
          <a:p>
            <a:pPr marL="171450" indent="-171450">
              <a:buFont typeface="Arial" panose="020B0604020202020204" pitchFamily="34" charset="0"/>
              <a:buChar char="•"/>
            </a:pPr>
            <a:r>
              <a:rPr lang="en-US" sz="1000" dirty="0"/>
              <a:t>Cottage cheese has a bacteria added to it that makes it clump together in lumps</a:t>
            </a:r>
          </a:p>
          <a:p>
            <a:pPr marL="171450" indent="-171450">
              <a:buFont typeface="Arial" panose="020B0604020202020204" pitchFamily="34" charset="0"/>
              <a:buChar char="•"/>
            </a:pPr>
            <a:r>
              <a:rPr lang="en-US" sz="1000" dirty="0"/>
              <a:t>Ricotta is a soft whey cheese - low in fat</a:t>
            </a:r>
          </a:p>
          <a:p>
            <a:pPr marL="171450" indent="-171450">
              <a:buFont typeface="Arial" panose="020B0604020202020204" pitchFamily="34" charset="0"/>
              <a:buChar char="•"/>
            </a:pPr>
            <a:r>
              <a:rPr lang="en-US" sz="1000" dirty="0"/>
              <a:t>Moulds grow on the outside and help to soften the curds inside</a:t>
            </a:r>
          </a:p>
        </p:txBody>
      </p:sp>
      <p:sp>
        <p:nvSpPr>
          <p:cNvPr id="13" name="TextBox 12">
            <a:extLst>
              <a:ext uri="{FF2B5EF4-FFF2-40B4-BE49-F238E27FC236}">
                <a16:creationId xmlns:a16="http://schemas.microsoft.com/office/drawing/2014/main" id="{95C57F9A-039D-490D-909D-E9D94FDD0748}"/>
              </a:ext>
            </a:extLst>
          </p:cNvPr>
          <p:cNvSpPr txBox="1"/>
          <p:nvPr/>
        </p:nvSpPr>
        <p:spPr>
          <a:xfrm>
            <a:off x="7108324" y="79646"/>
            <a:ext cx="4924682" cy="707886"/>
          </a:xfrm>
          <a:prstGeom prst="rect">
            <a:avLst/>
          </a:prstGeom>
          <a:noFill/>
          <a:ln>
            <a:solidFill>
              <a:schemeClr val="tx1"/>
            </a:solidFill>
          </a:ln>
        </p:spPr>
        <p:txBody>
          <a:bodyPr wrap="square" rtlCol="0">
            <a:spAutoFit/>
          </a:bodyPr>
          <a:lstStyle/>
          <a:p>
            <a:r>
              <a:rPr lang="en-US" sz="1000" b="1" dirty="0"/>
              <a:t>How should cream be stored:</a:t>
            </a:r>
            <a:endParaRPr lang="en-GB" sz="1000" b="1" dirty="0"/>
          </a:p>
          <a:p>
            <a:r>
              <a:rPr lang="en-US" sz="1000" dirty="0"/>
              <a:t>All fresh cream must be stored in a refrigerator at 5’C. sterilised/long life/ UHT cream has a long shelf life and can be stored, unopened, in a kitchen cupboard. However once opened this cream must be treated the same as fresh cream.</a:t>
            </a:r>
            <a:endParaRPr lang="en-GB" sz="1000" dirty="0"/>
          </a:p>
        </p:txBody>
      </p:sp>
      <p:sp>
        <p:nvSpPr>
          <p:cNvPr id="14" name="TextBox 13">
            <a:extLst>
              <a:ext uri="{FF2B5EF4-FFF2-40B4-BE49-F238E27FC236}">
                <a16:creationId xmlns:a16="http://schemas.microsoft.com/office/drawing/2014/main" id="{FBDCCB0B-F58C-46F4-8917-329A62FF6FBE}"/>
              </a:ext>
            </a:extLst>
          </p:cNvPr>
          <p:cNvSpPr txBox="1"/>
          <p:nvPr/>
        </p:nvSpPr>
        <p:spPr>
          <a:xfrm>
            <a:off x="3661523" y="3193843"/>
            <a:ext cx="3511064" cy="3485570"/>
          </a:xfrm>
          <a:prstGeom prst="rect">
            <a:avLst/>
          </a:prstGeom>
          <a:noFill/>
          <a:ln>
            <a:solidFill>
              <a:schemeClr val="tx1"/>
            </a:solidFill>
          </a:ln>
        </p:spPr>
        <p:txBody>
          <a:bodyPr wrap="square" rtlCol="0">
            <a:spAutoFit/>
          </a:bodyPr>
          <a:lstStyle/>
          <a:p>
            <a:r>
              <a:rPr lang="en-GB" sz="1050" b="1" dirty="0"/>
              <a:t>Cream</a:t>
            </a:r>
            <a:r>
              <a:rPr lang="en-GB" sz="1000" dirty="0"/>
              <a:t> is </a:t>
            </a:r>
            <a:r>
              <a:rPr lang="en-US" sz="1000" dirty="0"/>
              <a:t>derived from the fat found in all fresh milk. Cream is the concentrated fat, which has been skimmed from the top of milk.</a:t>
            </a:r>
            <a:endParaRPr lang="en-GB" sz="1000" dirty="0"/>
          </a:p>
          <a:p>
            <a:r>
              <a:rPr lang="en-US" sz="1000" dirty="0"/>
              <a:t>Cream has a high fat content ranging from 18-55% fat depending on the production process used. The levels of saturated fat in cream are the reason why it should really not be eaten too frequently because of its links with coronary heart disease and raise cholesterol levels. The different types of cream available in the UK are legally defined by the percentage of fat that they contain.</a:t>
            </a:r>
          </a:p>
          <a:p>
            <a:r>
              <a:rPr lang="en-US" sz="1000" b="1" dirty="0"/>
              <a:t>Types of cream:</a:t>
            </a:r>
            <a:r>
              <a:rPr lang="en-GB" sz="1000" b="1" dirty="0"/>
              <a:t> </a:t>
            </a:r>
            <a:r>
              <a:rPr lang="en-US" sz="1000" dirty="0"/>
              <a:t>Single cream</a:t>
            </a:r>
            <a:r>
              <a:rPr lang="en-GB" sz="1000" dirty="0"/>
              <a:t>, </a:t>
            </a:r>
            <a:r>
              <a:rPr lang="en-US" sz="1000" dirty="0"/>
              <a:t>Double cream</a:t>
            </a:r>
            <a:r>
              <a:rPr lang="en-GB" sz="1000" dirty="0"/>
              <a:t>, </a:t>
            </a:r>
            <a:r>
              <a:rPr lang="en-US" sz="1000" dirty="0"/>
              <a:t>Whipping cream</a:t>
            </a:r>
            <a:r>
              <a:rPr lang="en-GB" sz="1000" dirty="0"/>
              <a:t>, </a:t>
            </a:r>
            <a:r>
              <a:rPr lang="en-US" sz="1000" dirty="0"/>
              <a:t>Clotted cream</a:t>
            </a:r>
            <a:r>
              <a:rPr lang="en-GB" sz="1000" dirty="0"/>
              <a:t>, </a:t>
            </a:r>
            <a:r>
              <a:rPr lang="en-US" sz="1000" dirty="0"/>
              <a:t>Ultra heat treated (UHT) cream</a:t>
            </a:r>
          </a:p>
          <a:p>
            <a:r>
              <a:rPr lang="en-US" sz="1000" dirty="0"/>
              <a:t>Cream is used to add a creamy texture and flavour to dishes. The correct cream must be used for specific tasks because different types of cream have different properties – for instance single and clotted creams cannot be whisked for pipping whereas whipping and double cream will aerate when whisked.</a:t>
            </a:r>
          </a:p>
          <a:p>
            <a:r>
              <a:rPr lang="en-US" sz="1000" dirty="0"/>
              <a:t>Cream is used to add a creamy texture and flavour to dishes. The correct cream must be used for specific tasks because different types of cream have different properties – for instance single and clotted creams cannot be whisked for pipping whereas whipping and double cream will aerate when whisked.</a:t>
            </a:r>
            <a:endParaRPr lang="en-GB" sz="1000" dirty="0"/>
          </a:p>
        </p:txBody>
      </p:sp>
      <p:sp>
        <p:nvSpPr>
          <p:cNvPr id="16" name="TextBox 15">
            <a:extLst>
              <a:ext uri="{FF2B5EF4-FFF2-40B4-BE49-F238E27FC236}">
                <a16:creationId xmlns:a16="http://schemas.microsoft.com/office/drawing/2014/main" id="{FE2669D0-8B09-4A93-9AAD-CAD1588D6086}"/>
              </a:ext>
            </a:extLst>
          </p:cNvPr>
          <p:cNvSpPr txBox="1"/>
          <p:nvPr/>
        </p:nvSpPr>
        <p:spPr>
          <a:xfrm>
            <a:off x="158520" y="1032326"/>
            <a:ext cx="3424176" cy="1938992"/>
          </a:xfrm>
          <a:prstGeom prst="rect">
            <a:avLst/>
          </a:prstGeom>
          <a:noFill/>
          <a:ln>
            <a:solidFill>
              <a:schemeClr val="tx1"/>
            </a:solidFill>
          </a:ln>
        </p:spPr>
        <p:txBody>
          <a:bodyPr wrap="square" rtlCol="0">
            <a:spAutoFit/>
          </a:bodyPr>
          <a:lstStyle/>
          <a:p>
            <a:r>
              <a:rPr lang="en-US" sz="1000" b="1" dirty="0"/>
              <a:t>Uses of Cheese</a:t>
            </a:r>
            <a:endParaRPr lang="en-GB" sz="1000" b="1" dirty="0"/>
          </a:p>
          <a:p>
            <a:pPr lvl="0"/>
            <a:r>
              <a:rPr lang="en-US" sz="1000" dirty="0"/>
              <a:t>Cheese can:</a:t>
            </a:r>
            <a:endParaRPr lang="en-GB" sz="1000" dirty="0"/>
          </a:p>
          <a:p>
            <a:pPr marL="171450" lvl="0" indent="-171450">
              <a:buFont typeface="Arial" panose="020B0604020202020204" pitchFamily="34" charset="0"/>
              <a:buChar char="•"/>
            </a:pPr>
            <a:r>
              <a:rPr lang="en-US" sz="1000" dirty="0"/>
              <a:t>provide flavour (e.g. when making a white sauce adding cheese gives improved flavour)</a:t>
            </a:r>
          </a:p>
          <a:p>
            <a:pPr marL="171450" indent="-171450">
              <a:buFont typeface="Arial" panose="020B0604020202020204" pitchFamily="34" charset="0"/>
              <a:buChar char="•"/>
            </a:pPr>
            <a:r>
              <a:rPr lang="en-US" sz="1000" dirty="0"/>
              <a:t>be used to make both sweet and savory dishes.</a:t>
            </a:r>
            <a:endParaRPr lang="en-GB" sz="1000" dirty="0"/>
          </a:p>
          <a:p>
            <a:pPr marL="171450" lvl="0" indent="-171450">
              <a:buFont typeface="Arial" panose="020B0604020202020204" pitchFamily="34" charset="0"/>
              <a:buChar char="•"/>
            </a:pPr>
            <a:r>
              <a:rPr lang="en-US" sz="1000" dirty="0"/>
              <a:t>provide colour (e.g. when sprinkled on top of dishes and grilled or baked it will turn an attractive brown colour)</a:t>
            </a:r>
            <a:endParaRPr lang="en-GB" sz="1000" dirty="0"/>
          </a:p>
          <a:p>
            <a:pPr marL="171450" lvl="0" indent="-171450">
              <a:buFont typeface="Arial" panose="020B0604020202020204" pitchFamily="34" charset="0"/>
              <a:buChar char="•"/>
            </a:pPr>
            <a:r>
              <a:rPr lang="en-US" sz="1000" dirty="0"/>
              <a:t>provide texture (e.g. when melted in can provide a soft, moist and stringy texture)</a:t>
            </a:r>
            <a:endParaRPr lang="en-GB" sz="1000" dirty="0"/>
          </a:p>
          <a:p>
            <a:pPr marL="171450" lvl="0" indent="-171450">
              <a:buFont typeface="Arial" panose="020B0604020202020204" pitchFamily="34" charset="0"/>
              <a:buChar char="•"/>
            </a:pPr>
            <a:r>
              <a:rPr lang="en-US" sz="1000" dirty="0"/>
              <a:t>increase the nutritional value of a dish (e.g. when sprinkled on top of a baked potato, it will provide additional nutrients such as protein, fat, calcium and vitamins).</a:t>
            </a:r>
            <a:endParaRPr lang="en-GB" sz="1000" dirty="0"/>
          </a:p>
        </p:txBody>
      </p:sp>
      <p:sp>
        <p:nvSpPr>
          <p:cNvPr id="17" name="TextBox 16">
            <a:extLst>
              <a:ext uri="{FF2B5EF4-FFF2-40B4-BE49-F238E27FC236}">
                <a16:creationId xmlns:a16="http://schemas.microsoft.com/office/drawing/2014/main" id="{1AA0C84F-DD26-4A8E-B622-CE2231449C96}"/>
              </a:ext>
            </a:extLst>
          </p:cNvPr>
          <p:cNvSpPr txBox="1"/>
          <p:nvPr/>
        </p:nvSpPr>
        <p:spPr>
          <a:xfrm>
            <a:off x="3741696" y="117077"/>
            <a:ext cx="3288277" cy="246221"/>
          </a:xfrm>
          <a:prstGeom prst="rect">
            <a:avLst/>
          </a:prstGeom>
          <a:noFill/>
          <a:ln>
            <a:solidFill>
              <a:schemeClr val="tx1"/>
            </a:solidFill>
          </a:ln>
        </p:spPr>
        <p:txBody>
          <a:bodyPr wrap="square" rtlCol="0">
            <a:spAutoFit/>
          </a:bodyPr>
          <a:lstStyle/>
          <a:p>
            <a:r>
              <a:rPr lang="en-US" sz="1000" b="1" dirty="0"/>
              <a:t>Butter </a:t>
            </a:r>
            <a:r>
              <a:rPr lang="en-US" sz="1000" dirty="0"/>
              <a:t>is made from the fat found in the cream</a:t>
            </a:r>
            <a:r>
              <a:rPr lang="en-US" sz="800" dirty="0"/>
              <a:t>.</a:t>
            </a:r>
            <a:endParaRPr lang="en-GB" sz="800" dirty="0"/>
          </a:p>
        </p:txBody>
      </p:sp>
      <p:sp>
        <p:nvSpPr>
          <p:cNvPr id="19" name="TextBox 18">
            <a:extLst>
              <a:ext uri="{FF2B5EF4-FFF2-40B4-BE49-F238E27FC236}">
                <a16:creationId xmlns:a16="http://schemas.microsoft.com/office/drawing/2014/main" id="{890A7772-531B-431E-A35C-3A605BDF5954}"/>
              </a:ext>
            </a:extLst>
          </p:cNvPr>
          <p:cNvSpPr txBox="1"/>
          <p:nvPr/>
        </p:nvSpPr>
        <p:spPr>
          <a:xfrm>
            <a:off x="7244983" y="880240"/>
            <a:ext cx="4782066" cy="2708434"/>
          </a:xfrm>
          <a:prstGeom prst="rect">
            <a:avLst/>
          </a:prstGeom>
          <a:noFill/>
          <a:ln>
            <a:solidFill>
              <a:schemeClr val="tx1"/>
            </a:solidFill>
          </a:ln>
        </p:spPr>
        <p:txBody>
          <a:bodyPr wrap="square" rtlCol="0">
            <a:spAutoFit/>
          </a:bodyPr>
          <a:lstStyle/>
          <a:p>
            <a:r>
              <a:rPr lang="en-US" sz="1000" b="1" dirty="0"/>
              <a:t>Yoghurt </a:t>
            </a:r>
            <a:r>
              <a:rPr lang="en-US" sz="1000" dirty="0"/>
              <a:t>is made from milk. It is made by adding harmless edible bacteria to the milk, which causes it to ferment. This means the carbohydrate (sugar) in the  milk, which is  lactose, is converted into lactic acid by  the bacteria. The lactic acid will set the milk’s protein, which will thicken it. The lactic acid will also give the yoghurt its characteristically tangy flavour.</a:t>
            </a:r>
            <a:endParaRPr lang="en-GB" sz="1000" dirty="0"/>
          </a:p>
          <a:p>
            <a:r>
              <a:rPr lang="en-US" sz="1000" b="1" dirty="0"/>
              <a:t>Different yoghurts </a:t>
            </a:r>
            <a:r>
              <a:rPr lang="en-US" sz="1000" dirty="0"/>
              <a:t>can be made from different types of milk. Some yoghurt will include additional ingredients such as sugar, which is used to sweeten it (e.g. fruit and other flavours such as honey or vanilla).</a:t>
            </a:r>
            <a:endParaRPr lang="en-GB" sz="1000" dirty="0"/>
          </a:p>
          <a:p>
            <a:r>
              <a:rPr lang="en-US" sz="1000" b="1" dirty="0"/>
              <a:t>Examples of types of yoghurt:</a:t>
            </a:r>
            <a:endParaRPr lang="en-GB" sz="1000" b="1" dirty="0"/>
          </a:p>
          <a:p>
            <a:pPr lvl="0"/>
            <a:r>
              <a:rPr lang="en-US" sz="1000" b="1" dirty="0"/>
              <a:t>Set yoghurt</a:t>
            </a:r>
            <a:r>
              <a:rPr lang="en-US" sz="1000" dirty="0"/>
              <a:t>: is set in the pot in which it is sold. Has a firmer texture than other yoghurts. </a:t>
            </a:r>
            <a:r>
              <a:rPr lang="en-US" sz="1000" b="1" dirty="0"/>
              <a:t>Live yoghurt: </a:t>
            </a:r>
            <a:r>
              <a:rPr lang="en-US" sz="1000" dirty="0"/>
              <a:t>this has been fermented with live culture bacteria that are still living. </a:t>
            </a:r>
            <a:r>
              <a:rPr lang="en-US" sz="1000" b="1" dirty="0"/>
              <a:t>Greek (strained) yoghurt: </a:t>
            </a:r>
            <a:r>
              <a:rPr lang="en-US" sz="1000" dirty="0"/>
              <a:t>made from cows’ or ewes’ milk. It can be quite a thick yoghurt and is higher in fat.</a:t>
            </a:r>
            <a:endParaRPr lang="en-GB" sz="1000" dirty="0"/>
          </a:p>
          <a:p>
            <a:r>
              <a:rPr lang="en-US" sz="1000" b="1" dirty="0"/>
              <a:t>Nutritive value of yoghurt</a:t>
            </a:r>
            <a:r>
              <a:rPr lang="en-GB" sz="1000" b="1" dirty="0"/>
              <a:t>:</a:t>
            </a:r>
            <a:r>
              <a:rPr lang="en-US" sz="1000" dirty="0"/>
              <a:t>Yoghurt will provide the following nutrients:</a:t>
            </a:r>
            <a:endParaRPr lang="en-GB" sz="1000" dirty="0"/>
          </a:p>
          <a:p>
            <a:r>
              <a:rPr lang="en-US" sz="1000" dirty="0"/>
              <a:t>Protein</a:t>
            </a:r>
            <a:r>
              <a:rPr lang="en-GB" sz="1000" dirty="0"/>
              <a:t>,</a:t>
            </a:r>
            <a:r>
              <a:rPr lang="en-US" sz="1000" dirty="0"/>
              <a:t>Fat Calcium ,Carbohydrates, Vitamins, Water </a:t>
            </a:r>
          </a:p>
          <a:p>
            <a:r>
              <a:rPr lang="en-US" sz="1000" b="1" dirty="0"/>
              <a:t>Storage of yoghurt - </a:t>
            </a:r>
            <a:r>
              <a:rPr lang="en-US" sz="1000" dirty="0"/>
              <a:t>Store in the refrigerator between 1 and 5°C. Use before the use-by date.</a:t>
            </a:r>
            <a:endParaRPr lang="en-GB" sz="1000" dirty="0"/>
          </a:p>
        </p:txBody>
      </p:sp>
      <p:sp>
        <p:nvSpPr>
          <p:cNvPr id="20" name="TextBox 19">
            <a:extLst>
              <a:ext uri="{FF2B5EF4-FFF2-40B4-BE49-F238E27FC236}">
                <a16:creationId xmlns:a16="http://schemas.microsoft.com/office/drawing/2014/main" id="{7F4F200A-96D4-4722-B32F-518591C68602}"/>
              </a:ext>
            </a:extLst>
          </p:cNvPr>
          <p:cNvSpPr txBox="1"/>
          <p:nvPr/>
        </p:nvSpPr>
        <p:spPr>
          <a:xfrm>
            <a:off x="158520" y="420813"/>
            <a:ext cx="3424177" cy="553998"/>
          </a:xfrm>
          <a:prstGeom prst="rect">
            <a:avLst/>
          </a:prstGeom>
          <a:noFill/>
          <a:ln>
            <a:solidFill>
              <a:schemeClr val="tx1"/>
            </a:solidFill>
          </a:ln>
        </p:spPr>
        <p:txBody>
          <a:bodyPr wrap="square" rtlCol="0">
            <a:spAutoFit/>
          </a:bodyPr>
          <a:lstStyle/>
          <a:p>
            <a:r>
              <a:rPr lang="en-US" sz="1000" b="1" dirty="0"/>
              <a:t>Cheese </a:t>
            </a:r>
            <a:r>
              <a:rPr lang="en-US" sz="1000" dirty="0"/>
              <a:t>can be described as a solid or semi-solid form of milk. It is sometimes referred to as a fermented dairy</a:t>
            </a:r>
            <a:r>
              <a:rPr lang="en-GB" sz="1000" dirty="0"/>
              <a:t> </a:t>
            </a:r>
            <a:r>
              <a:rPr lang="en-US" sz="1000" dirty="0"/>
              <a:t>food. It is made from cows’, ewes’, goats’ or buffalo milk.</a:t>
            </a:r>
            <a:endParaRPr lang="en-GB" sz="1000" dirty="0"/>
          </a:p>
        </p:txBody>
      </p:sp>
      <p:sp>
        <p:nvSpPr>
          <p:cNvPr id="15" name="TextBox 14">
            <a:extLst>
              <a:ext uri="{FF2B5EF4-FFF2-40B4-BE49-F238E27FC236}">
                <a16:creationId xmlns:a16="http://schemas.microsoft.com/office/drawing/2014/main" id="{F647FAF4-66A5-4DFD-BD52-0358C5E0A64C}"/>
              </a:ext>
            </a:extLst>
          </p:cNvPr>
          <p:cNvSpPr txBox="1"/>
          <p:nvPr/>
        </p:nvSpPr>
        <p:spPr>
          <a:xfrm>
            <a:off x="158520" y="6040566"/>
            <a:ext cx="3424176" cy="707886"/>
          </a:xfrm>
          <a:prstGeom prst="rect">
            <a:avLst/>
          </a:prstGeom>
          <a:noFill/>
          <a:ln>
            <a:solidFill>
              <a:schemeClr val="tx1"/>
            </a:solidFill>
          </a:ln>
        </p:spPr>
        <p:txBody>
          <a:bodyPr wrap="square" rtlCol="0">
            <a:spAutoFit/>
          </a:bodyPr>
          <a:lstStyle/>
          <a:p>
            <a:r>
              <a:rPr lang="en-US" sz="1000" b="1" dirty="0"/>
              <a:t>Hard cheeses have the least moisture. </a:t>
            </a:r>
            <a:r>
              <a:rPr lang="en-US" sz="1000" dirty="0"/>
              <a:t>Examples are:</a:t>
            </a:r>
          </a:p>
          <a:p>
            <a:r>
              <a:rPr lang="en-US" sz="1000" dirty="0"/>
              <a:t>Cheddar, Leicester, Double Gloucester, Cheshire</a:t>
            </a:r>
          </a:p>
          <a:p>
            <a:r>
              <a:rPr lang="en-US" sz="1000" dirty="0"/>
              <a:t>Gruyère, Emmental, Parmesan, Parmesan is the hardest cheese of all!</a:t>
            </a:r>
          </a:p>
        </p:txBody>
      </p:sp>
      <p:pic>
        <p:nvPicPr>
          <p:cNvPr id="18" name="Content Placeholder 4" descr="VS&#10;Butter (and other saturated fats) is a health food!, something which I have firmly&#10;believed for over 40 years, and now ...">
            <a:extLst>
              <a:ext uri="{FF2B5EF4-FFF2-40B4-BE49-F238E27FC236}">
                <a16:creationId xmlns:a16="http://schemas.microsoft.com/office/drawing/2014/main" id="{E923EB5B-803D-47B8-8C4C-9B88F4177DE4}"/>
              </a:ext>
            </a:extLst>
          </p:cNvPr>
          <p:cNvPicPr>
            <a:picLocks/>
          </p:cNvPicPr>
          <p:nvPr/>
        </p:nvPicPr>
        <p:blipFill rotWithShape="1">
          <a:blip r:embed="rId2">
            <a:extLst>
              <a:ext uri="{28A0092B-C50C-407E-A947-70E740481C1C}">
                <a14:useLocalDpi xmlns:a14="http://schemas.microsoft.com/office/drawing/2010/main" val="0"/>
              </a:ext>
            </a:extLst>
          </a:blip>
          <a:srcRect l="1760" r="1916"/>
          <a:stretch/>
        </p:blipFill>
        <p:spPr bwMode="auto">
          <a:xfrm>
            <a:off x="3661523" y="420813"/>
            <a:ext cx="3288277" cy="2715515"/>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2713763-1298-4C9F-AC4D-320524CF8E4F}"/>
              </a:ext>
            </a:extLst>
          </p:cNvPr>
          <p:cNvPicPr/>
          <p:nvPr/>
        </p:nvPicPr>
        <p:blipFill rotWithShape="1">
          <a:blip r:embed="rId3">
            <a:extLst>
              <a:ext uri="{28A0092B-C50C-407E-A947-70E740481C1C}">
                <a14:useLocalDpi xmlns:a14="http://schemas.microsoft.com/office/drawing/2010/main" val="0"/>
              </a:ext>
            </a:extLst>
          </a:blip>
          <a:srcRect l="44129" t="14315" r="24212" b="12357"/>
          <a:stretch/>
        </p:blipFill>
        <p:spPr bwMode="auto">
          <a:xfrm>
            <a:off x="9710928" y="3646189"/>
            <a:ext cx="2322552" cy="3102263"/>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65D10AF1-9A55-476D-94F0-76834BDC9A0F}"/>
              </a:ext>
            </a:extLst>
          </p:cNvPr>
          <p:cNvPicPr/>
          <p:nvPr/>
        </p:nvPicPr>
        <p:blipFill rotWithShape="1">
          <a:blip r:embed="rId4">
            <a:extLst>
              <a:ext uri="{28A0092B-C50C-407E-A947-70E740481C1C}">
                <a14:useLocalDpi xmlns:a14="http://schemas.microsoft.com/office/drawing/2010/main" val="0"/>
              </a:ext>
            </a:extLst>
          </a:blip>
          <a:srcRect l="12332" t="36889" r="56552" b="8383"/>
          <a:stretch/>
        </p:blipFill>
        <p:spPr bwMode="auto">
          <a:xfrm>
            <a:off x="7251414" y="3681382"/>
            <a:ext cx="2459514" cy="29980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509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79B018-81FD-4CDD-A66C-003EF7A929FC}"/>
              </a:ext>
            </a:extLst>
          </p:cNvPr>
          <p:cNvSpPr txBox="1"/>
          <p:nvPr/>
        </p:nvSpPr>
        <p:spPr>
          <a:xfrm>
            <a:off x="145650" y="466960"/>
            <a:ext cx="2706010" cy="707886"/>
          </a:xfrm>
          <a:prstGeom prst="rect">
            <a:avLst/>
          </a:prstGeom>
          <a:noFill/>
          <a:ln>
            <a:solidFill>
              <a:schemeClr val="tx1"/>
            </a:solidFill>
          </a:ln>
        </p:spPr>
        <p:txBody>
          <a:bodyPr wrap="square" rtlCol="0">
            <a:spAutoFit/>
          </a:bodyPr>
          <a:lstStyle/>
          <a:p>
            <a:r>
              <a:rPr lang="en-US" sz="1000" dirty="0"/>
              <a:t>A ‘wholegrain’ is made up of three elements:</a:t>
            </a:r>
            <a:endParaRPr lang="en-GB" sz="1000" dirty="0"/>
          </a:p>
          <a:p>
            <a:pPr marL="171450" lvl="0" indent="-171450">
              <a:buFont typeface="Arial" panose="020B0604020202020204" pitchFamily="34" charset="0"/>
              <a:buChar char="•"/>
            </a:pPr>
            <a:r>
              <a:rPr lang="en-US" sz="1000" dirty="0"/>
              <a:t>a fibre-rich outer layer – the bran</a:t>
            </a:r>
            <a:endParaRPr lang="en-GB" sz="1000" dirty="0"/>
          </a:p>
          <a:p>
            <a:pPr marL="171450" lvl="0" indent="-171450">
              <a:buFont typeface="Arial" panose="020B0604020202020204" pitchFamily="34" charset="0"/>
              <a:buChar char="•"/>
            </a:pPr>
            <a:r>
              <a:rPr lang="en-US" sz="1000" dirty="0"/>
              <a:t>a nutrient-packed inner part – the germ</a:t>
            </a:r>
            <a:endParaRPr lang="en-GB" sz="1000" dirty="0"/>
          </a:p>
          <a:p>
            <a:pPr marL="171450" lvl="0" indent="-171450">
              <a:buFont typeface="Arial" panose="020B0604020202020204" pitchFamily="34" charset="0"/>
              <a:buChar char="•"/>
            </a:pPr>
            <a:r>
              <a:rPr lang="en-US" sz="1000" dirty="0"/>
              <a:t>a central starchy part – the endosperm.</a:t>
            </a:r>
            <a:endParaRPr lang="en-GB" sz="1000" dirty="0"/>
          </a:p>
        </p:txBody>
      </p:sp>
      <p:pic>
        <p:nvPicPr>
          <p:cNvPr id="4" name="image63.jpeg" descr="whole-vs-refined-grains[1]">
            <a:extLst>
              <a:ext uri="{FF2B5EF4-FFF2-40B4-BE49-F238E27FC236}">
                <a16:creationId xmlns:a16="http://schemas.microsoft.com/office/drawing/2014/main" id="{4BA9C5D5-BE78-4D6E-9524-A351CF2AA106}"/>
              </a:ext>
            </a:extLst>
          </p:cNvPr>
          <p:cNvPicPr/>
          <p:nvPr/>
        </p:nvPicPr>
        <p:blipFill>
          <a:blip r:embed="rId2" cstate="print"/>
          <a:stretch>
            <a:fillRect/>
          </a:stretch>
        </p:blipFill>
        <p:spPr>
          <a:xfrm>
            <a:off x="128884" y="1380926"/>
            <a:ext cx="2755414" cy="1655936"/>
          </a:xfrm>
          <a:prstGeom prst="rect">
            <a:avLst/>
          </a:prstGeom>
        </p:spPr>
      </p:pic>
      <p:sp>
        <p:nvSpPr>
          <p:cNvPr id="6" name="TextBox 5">
            <a:extLst>
              <a:ext uri="{FF2B5EF4-FFF2-40B4-BE49-F238E27FC236}">
                <a16:creationId xmlns:a16="http://schemas.microsoft.com/office/drawing/2014/main" id="{DF64E177-871E-41B2-B781-417A379F3731}"/>
              </a:ext>
            </a:extLst>
          </p:cNvPr>
          <p:cNvSpPr txBox="1"/>
          <p:nvPr/>
        </p:nvSpPr>
        <p:spPr>
          <a:xfrm>
            <a:off x="124235" y="3356728"/>
            <a:ext cx="2741013" cy="707886"/>
          </a:xfrm>
          <a:prstGeom prst="rect">
            <a:avLst/>
          </a:prstGeom>
          <a:noFill/>
          <a:ln>
            <a:solidFill>
              <a:schemeClr val="tx1"/>
            </a:solidFill>
          </a:ln>
        </p:spPr>
        <p:txBody>
          <a:bodyPr wrap="square" rtlCol="0">
            <a:spAutoFit/>
          </a:bodyPr>
          <a:lstStyle/>
          <a:p>
            <a:pPr marL="38100">
              <a:spcBef>
                <a:spcPts val="565"/>
              </a:spcBef>
              <a:spcAft>
                <a:spcPts val="0"/>
              </a:spcAft>
              <a:tabLst>
                <a:tab pos="2741295" algn="l"/>
              </a:tabLst>
            </a:pPr>
            <a:r>
              <a:rPr lang="en-US" sz="1000" spc="15" dirty="0">
                <a:ea typeface="Tahoma" panose="020B0604030504040204" pitchFamily="34" charset="0"/>
              </a:rPr>
              <a:t>Cereals provide a valuable source on energy in </a:t>
            </a:r>
            <a:r>
              <a:rPr lang="en-US" sz="1000" dirty="0">
                <a:ea typeface="Tahoma" panose="020B0604030504040204" pitchFamily="34" charset="0"/>
              </a:rPr>
              <a:t>the diet, as well as other nutrients </a:t>
            </a:r>
            <a:r>
              <a:rPr lang="en-US" sz="1000" spc="15" dirty="0">
                <a:ea typeface="Tahoma" panose="020B0604030504040204" pitchFamily="34" charset="0"/>
              </a:rPr>
              <a:t>if </a:t>
            </a:r>
            <a:r>
              <a:rPr lang="en-US" sz="1000" dirty="0">
                <a:ea typeface="Tahoma" panose="020B0604030504040204" pitchFamily="34" charset="0"/>
              </a:rPr>
              <a:t>the wholegrain </a:t>
            </a:r>
            <a:r>
              <a:rPr lang="en-US" sz="1000" spc="15" dirty="0">
                <a:ea typeface="Tahoma" panose="020B0604030504040204" pitchFamily="34" charset="0"/>
              </a:rPr>
              <a:t>is </a:t>
            </a:r>
            <a:r>
              <a:rPr lang="en-US" sz="1000" dirty="0">
                <a:ea typeface="Tahoma" panose="020B0604030504040204" pitchFamily="34" charset="0"/>
              </a:rPr>
              <a:t>used.</a:t>
            </a:r>
            <a:r>
              <a:rPr lang="en-US" sz="1000" spc="-75" dirty="0">
                <a:ea typeface="Tahoma" panose="020B0604030504040204" pitchFamily="34" charset="0"/>
              </a:rPr>
              <a:t> </a:t>
            </a:r>
            <a:r>
              <a:rPr lang="en-US" sz="1000" dirty="0">
                <a:ea typeface="Tahoma" panose="020B0604030504040204" pitchFamily="34" charset="0"/>
              </a:rPr>
              <a:t>These</a:t>
            </a:r>
            <a:r>
              <a:rPr lang="en-US" sz="1000" spc="25" dirty="0">
                <a:ea typeface="Tahoma" panose="020B0604030504040204" pitchFamily="34" charset="0"/>
              </a:rPr>
              <a:t> </a:t>
            </a:r>
            <a:r>
              <a:rPr lang="en-US" sz="1000" dirty="0">
                <a:ea typeface="Tahoma" panose="020B0604030504040204" pitchFamily="34" charset="0"/>
              </a:rPr>
              <a:t>include: Fibre, Protein</a:t>
            </a:r>
            <a:r>
              <a:rPr lang="en-GB" sz="1000" dirty="0">
                <a:ea typeface="Tahoma" panose="020B0604030504040204" pitchFamily="34" charset="0"/>
              </a:rPr>
              <a:t>, </a:t>
            </a:r>
            <a:r>
              <a:rPr lang="en-US" sz="1000" dirty="0">
                <a:ea typeface="Tahoma" panose="020B0604030504040204" pitchFamily="34" charset="0"/>
              </a:rPr>
              <a:t>Carbohydrates</a:t>
            </a:r>
            <a:r>
              <a:rPr lang="en-GB" sz="1000" dirty="0">
                <a:ea typeface="Tahoma" panose="020B0604030504040204" pitchFamily="34" charset="0"/>
              </a:rPr>
              <a:t>, </a:t>
            </a:r>
            <a:r>
              <a:rPr lang="en-US" sz="1000" dirty="0">
                <a:ea typeface="Tahoma" panose="020B0604030504040204" pitchFamily="34" charset="0"/>
              </a:rPr>
              <a:t>Vitamin</a:t>
            </a:r>
            <a:r>
              <a:rPr lang="en-US" sz="1000" spc="-135" dirty="0">
                <a:ea typeface="Tahoma" panose="020B0604030504040204" pitchFamily="34" charset="0"/>
              </a:rPr>
              <a:t> </a:t>
            </a:r>
            <a:r>
              <a:rPr lang="en-US" sz="1000" dirty="0">
                <a:ea typeface="Tahoma" panose="020B0604030504040204" pitchFamily="34" charset="0"/>
              </a:rPr>
              <a:t>E</a:t>
            </a:r>
            <a:r>
              <a:rPr lang="en-GB" sz="1000" dirty="0">
                <a:ea typeface="Tahoma" panose="020B0604030504040204" pitchFamily="34" charset="0"/>
              </a:rPr>
              <a:t>, </a:t>
            </a:r>
            <a:r>
              <a:rPr lang="en-US" sz="1000" dirty="0">
                <a:ea typeface="Tahoma" panose="020B0604030504040204" pitchFamily="34" charset="0"/>
              </a:rPr>
              <a:t>B</a:t>
            </a:r>
            <a:r>
              <a:rPr lang="en-US" sz="1000" spc="-40" dirty="0">
                <a:ea typeface="Tahoma" panose="020B0604030504040204" pitchFamily="34" charset="0"/>
              </a:rPr>
              <a:t> </a:t>
            </a:r>
            <a:r>
              <a:rPr lang="en-US" sz="1000" dirty="0">
                <a:ea typeface="Tahoma" panose="020B0604030504040204" pitchFamily="34" charset="0"/>
              </a:rPr>
              <a:t>vitamins</a:t>
            </a:r>
            <a:r>
              <a:rPr lang="en-GB" sz="1000" dirty="0">
                <a:ea typeface="Tahoma" panose="020B0604030504040204" pitchFamily="34" charset="0"/>
              </a:rPr>
              <a:t>, </a:t>
            </a:r>
            <a:r>
              <a:rPr lang="en-US" sz="1000" dirty="0">
                <a:ea typeface="Tahoma" panose="020B0604030504040204" pitchFamily="34" charset="0"/>
              </a:rPr>
              <a:t>Fat</a:t>
            </a:r>
            <a:r>
              <a:rPr lang="en-GB" sz="1000" dirty="0">
                <a:ea typeface="Tahoma" panose="020B0604030504040204" pitchFamily="34" charset="0"/>
              </a:rPr>
              <a:t>, </a:t>
            </a:r>
            <a:r>
              <a:rPr lang="en-US" sz="1000" dirty="0">
                <a:ea typeface="Tahoma" panose="020B0604030504040204" pitchFamily="34" charset="0"/>
              </a:rPr>
              <a:t>Iron</a:t>
            </a:r>
            <a:r>
              <a:rPr lang="en-US" sz="1000" dirty="0"/>
              <a:t>.</a:t>
            </a:r>
            <a:endParaRPr lang="en-GB" sz="1000" dirty="0"/>
          </a:p>
        </p:txBody>
      </p:sp>
      <p:sp>
        <p:nvSpPr>
          <p:cNvPr id="7" name="TextBox 6">
            <a:extLst>
              <a:ext uri="{FF2B5EF4-FFF2-40B4-BE49-F238E27FC236}">
                <a16:creationId xmlns:a16="http://schemas.microsoft.com/office/drawing/2014/main" id="{F7312C03-3E09-4470-9886-35DA1E8D706E}"/>
              </a:ext>
            </a:extLst>
          </p:cNvPr>
          <p:cNvSpPr txBox="1"/>
          <p:nvPr/>
        </p:nvSpPr>
        <p:spPr>
          <a:xfrm>
            <a:off x="2920620" y="54973"/>
            <a:ext cx="4721219" cy="3785652"/>
          </a:xfrm>
          <a:prstGeom prst="rect">
            <a:avLst/>
          </a:prstGeom>
          <a:noFill/>
          <a:ln>
            <a:solidFill>
              <a:schemeClr val="tx1"/>
            </a:solidFill>
          </a:ln>
        </p:spPr>
        <p:txBody>
          <a:bodyPr wrap="square" rtlCol="0">
            <a:spAutoFit/>
          </a:bodyPr>
          <a:lstStyle/>
          <a:p>
            <a:r>
              <a:rPr lang="en-US" sz="1000" b="1" dirty="0"/>
              <a:t>How cereals are processed:</a:t>
            </a:r>
            <a:endParaRPr lang="en-GB" sz="1000" b="1" dirty="0"/>
          </a:p>
          <a:p>
            <a:r>
              <a:rPr lang="en-US" sz="1000" b="1" dirty="0"/>
              <a:t>Processing the flour after milling</a:t>
            </a:r>
            <a:endParaRPr lang="en-GB" sz="1000" dirty="0"/>
          </a:p>
          <a:p>
            <a:r>
              <a:rPr lang="en-US" sz="1000" dirty="0"/>
              <a:t>After the milling process, different grades of flour are produced by sifting, separating and regrinding the flour several times. These grades are combined as needed to produce different types of flour.</a:t>
            </a:r>
            <a:endParaRPr lang="en-GB" sz="1000" dirty="0"/>
          </a:p>
          <a:p>
            <a:r>
              <a:rPr lang="en-US" sz="1000" dirty="0"/>
              <a:t>Small amounts of bleaching agents (to make the flour white) and oxidizing agents (to enhance the baking quality of the flour) are usually added to the flour after milling.</a:t>
            </a:r>
            <a:endParaRPr lang="en-GB" sz="1000" dirty="0"/>
          </a:p>
          <a:p>
            <a:r>
              <a:rPr lang="en-US" sz="1000" dirty="0"/>
              <a:t>Nutrients calcium, iron and B group vitamins are added to. This is called fortification. Baking powder will be added to make self-raising flour.</a:t>
            </a:r>
            <a:endParaRPr lang="en-GB" sz="1000" dirty="0"/>
          </a:p>
          <a:p>
            <a:r>
              <a:rPr lang="en-US" sz="1000" b="1" dirty="0"/>
              <a:t>Flour</a:t>
            </a:r>
            <a:r>
              <a:rPr lang="en-GB" sz="1000" b="1" dirty="0"/>
              <a:t>:</a:t>
            </a:r>
            <a:r>
              <a:rPr lang="en-US" sz="1000" dirty="0"/>
              <a:t>Flour comes from different types of cereals,</a:t>
            </a:r>
            <a:endParaRPr lang="en-GB" sz="1000" dirty="0"/>
          </a:p>
          <a:p>
            <a:r>
              <a:rPr lang="en-US" sz="1000" dirty="0"/>
              <a:t>e.g. rye and wheat.</a:t>
            </a:r>
            <a:endParaRPr lang="en-GB" sz="1000" dirty="0"/>
          </a:p>
          <a:p>
            <a:r>
              <a:rPr lang="en-US" sz="1000" b="1" dirty="0"/>
              <a:t>Wheat flour </a:t>
            </a:r>
            <a:r>
              <a:rPr lang="en-US" sz="1000" dirty="0"/>
              <a:t>is one of the main flours produced. There are different strengths of wheat flour depending on its uses:</a:t>
            </a:r>
            <a:endParaRPr lang="en-GB" sz="1000" dirty="0"/>
          </a:p>
          <a:p>
            <a:r>
              <a:rPr lang="en-US" sz="1000" b="1" dirty="0"/>
              <a:t>Strong flour </a:t>
            </a:r>
            <a:r>
              <a:rPr lang="en-US" sz="1000" dirty="0"/>
              <a:t>is used in bread making and comes from winter wheat, which is a hard</a:t>
            </a:r>
          </a:p>
          <a:p>
            <a:r>
              <a:rPr lang="en-US" sz="1000" b="1" dirty="0" err="1"/>
              <a:t>Wholemeal</a:t>
            </a:r>
            <a:r>
              <a:rPr lang="en-US" sz="1000" b="1" dirty="0"/>
              <a:t> flour </a:t>
            </a:r>
            <a:r>
              <a:rPr lang="en-US" sz="1000" dirty="0"/>
              <a:t>is made from the whole wheat grain, nothing is added or taken away. It is referred to as having 100% extraction rate. It is a good source of dietary fibre.</a:t>
            </a:r>
          </a:p>
          <a:p>
            <a:r>
              <a:rPr lang="en-US" sz="1000" b="1" dirty="0"/>
              <a:t>Brown flour </a:t>
            </a:r>
            <a:r>
              <a:rPr lang="en-US" sz="1000" dirty="0"/>
              <a:t>usually contains about 85% of the original grain. Some bran and germ have been removed.</a:t>
            </a:r>
            <a:endParaRPr lang="en-GB" sz="1000" dirty="0"/>
          </a:p>
          <a:p>
            <a:r>
              <a:rPr lang="en-US" sz="1000" b="1" dirty="0"/>
              <a:t>White flour </a:t>
            </a:r>
            <a:r>
              <a:rPr lang="en-US" sz="1000" dirty="0"/>
              <a:t>usually contains around 70-72% of the wheat grain. Most of the bran and wheat germ have been removed during the milling process.</a:t>
            </a:r>
            <a:endParaRPr lang="en-GB" sz="1000" dirty="0"/>
          </a:p>
          <a:p>
            <a:r>
              <a:rPr lang="en-US" sz="1000" b="1" dirty="0"/>
              <a:t>Granary flour </a:t>
            </a:r>
            <a:r>
              <a:rPr lang="en-US" sz="1000" dirty="0"/>
              <a:t>is made by adding malted wheat (which has been toasted and flaked), to any type of flour but usually it is added to </a:t>
            </a:r>
            <a:r>
              <a:rPr lang="en-US" sz="1000" dirty="0" err="1"/>
              <a:t>wholemeal</a:t>
            </a:r>
            <a:r>
              <a:rPr lang="en-US" sz="1000" dirty="0"/>
              <a:t> or brown flour.</a:t>
            </a:r>
            <a:endParaRPr lang="en-GB" sz="1000" dirty="0"/>
          </a:p>
          <a:p>
            <a:r>
              <a:rPr lang="en-US" sz="1000" b="1" dirty="0"/>
              <a:t>Stoneground flour </a:t>
            </a:r>
            <a:r>
              <a:rPr lang="en-US" sz="1000" dirty="0"/>
              <a:t>is </a:t>
            </a:r>
            <a:r>
              <a:rPr lang="en-US" sz="1000" dirty="0" err="1"/>
              <a:t>wholemeal</a:t>
            </a:r>
            <a:r>
              <a:rPr lang="en-US" sz="1000" dirty="0"/>
              <a:t> flour ground in a traditional way between two stones.</a:t>
            </a:r>
            <a:endParaRPr lang="en-GB" sz="1000" dirty="0"/>
          </a:p>
          <a:p>
            <a:r>
              <a:rPr lang="en-US" sz="1000" b="1" dirty="0"/>
              <a:t>Organic flour </a:t>
            </a:r>
            <a:r>
              <a:rPr lang="en-US" sz="1000" dirty="0"/>
              <a:t>is made from grain that has </a:t>
            </a:r>
            <a:endParaRPr lang="en-GB" sz="1000" dirty="0"/>
          </a:p>
        </p:txBody>
      </p:sp>
      <p:pic>
        <p:nvPicPr>
          <p:cNvPr id="8" name="Picture 7">
            <a:extLst>
              <a:ext uri="{FF2B5EF4-FFF2-40B4-BE49-F238E27FC236}">
                <a16:creationId xmlns:a16="http://schemas.microsoft.com/office/drawing/2014/main" id="{EDAAA7D3-8DF1-407D-8E58-C573702790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1736" y="4301622"/>
            <a:ext cx="2706010" cy="217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2EF38E7-5D20-4CF9-A070-EFF5A9856042}"/>
              </a:ext>
            </a:extLst>
          </p:cNvPr>
          <p:cNvSpPr txBox="1"/>
          <p:nvPr/>
        </p:nvSpPr>
        <p:spPr>
          <a:xfrm>
            <a:off x="3023082" y="5075156"/>
            <a:ext cx="4721219" cy="553998"/>
          </a:xfrm>
          <a:prstGeom prst="rect">
            <a:avLst/>
          </a:prstGeom>
          <a:noFill/>
          <a:ln>
            <a:solidFill>
              <a:schemeClr val="tx1"/>
            </a:solidFill>
          </a:ln>
        </p:spPr>
        <p:txBody>
          <a:bodyPr wrap="square" rtlCol="0">
            <a:spAutoFit/>
          </a:bodyPr>
          <a:lstStyle/>
          <a:p>
            <a:r>
              <a:rPr lang="en-GB" sz="1000" dirty="0"/>
              <a:t>Cereals provide a valuable source of energy in the diet, as well as other nutrients if the wholegrain is used. These include: Fibre, Protein, Carbohydrates, Vitamin E, B vitamins, Fat, Iron </a:t>
            </a:r>
          </a:p>
        </p:txBody>
      </p:sp>
      <p:sp>
        <p:nvSpPr>
          <p:cNvPr id="11" name="Text Box 188">
            <a:extLst>
              <a:ext uri="{FF2B5EF4-FFF2-40B4-BE49-F238E27FC236}">
                <a16:creationId xmlns:a16="http://schemas.microsoft.com/office/drawing/2014/main" id="{AA0BDD35-C17A-4AB4-A230-519B81885FF2}"/>
              </a:ext>
            </a:extLst>
          </p:cNvPr>
          <p:cNvSpPr txBox="1">
            <a:spLocks noChangeArrowheads="1"/>
          </p:cNvSpPr>
          <p:nvPr/>
        </p:nvSpPr>
        <p:spPr bwMode="auto">
          <a:xfrm>
            <a:off x="48593" y="143205"/>
            <a:ext cx="2801479" cy="170157"/>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62230">
              <a:lnSpc>
                <a:spcPts val="965"/>
              </a:lnSpc>
              <a:spcAft>
                <a:spcPts val="0"/>
              </a:spcAft>
            </a:pPr>
            <a:r>
              <a:rPr lang="en-US" sz="1000" b="1" u="sng" dirty="0">
                <a:latin typeface="Tahoma" panose="020B0604030504040204" pitchFamily="34" charset="0"/>
                <a:ea typeface="Tahoma" panose="020B0604030504040204" pitchFamily="34" charset="0"/>
              </a:rPr>
              <a:t>Commodities: Cereals, Fruit &amp; Vegetables</a:t>
            </a:r>
            <a:endParaRPr lang="en-GB" sz="1200" u="sng" dirty="0">
              <a:latin typeface="Tahoma" panose="020B0604030504040204" pitchFamily="34" charset="0"/>
              <a:ea typeface="Tahoma" panose="020B0604030504040204" pitchFamily="34" charset="0"/>
            </a:endParaRPr>
          </a:p>
        </p:txBody>
      </p:sp>
      <p:pic>
        <p:nvPicPr>
          <p:cNvPr id="12" name="Picture 11">
            <a:extLst>
              <a:ext uri="{FF2B5EF4-FFF2-40B4-BE49-F238E27FC236}">
                <a16:creationId xmlns:a16="http://schemas.microsoft.com/office/drawing/2014/main" id="{7875DCC4-3084-421B-8CEF-58C8B163290B}"/>
              </a:ext>
            </a:extLst>
          </p:cNvPr>
          <p:cNvPicPr>
            <a:picLocks noChangeAspect="1"/>
          </p:cNvPicPr>
          <p:nvPr/>
        </p:nvPicPr>
        <p:blipFill rotWithShape="1">
          <a:blip r:embed="rId4"/>
          <a:srcRect l="13653" t="47733" r="56047"/>
          <a:stretch/>
        </p:blipFill>
        <p:spPr>
          <a:xfrm>
            <a:off x="2920620" y="3913647"/>
            <a:ext cx="957262" cy="1101405"/>
          </a:xfrm>
          <a:prstGeom prst="rect">
            <a:avLst/>
          </a:prstGeom>
        </p:spPr>
      </p:pic>
      <p:pic>
        <p:nvPicPr>
          <p:cNvPr id="13" name="Picture 12">
            <a:extLst>
              <a:ext uri="{FF2B5EF4-FFF2-40B4-BE49-F238E27FC236}">
                <a16:creationId xmlns:a16="http://schemas.microsoft.com/office/drawing/2014/main" id="{4F212053-12ED-4A28-A669-B37A0016B8DC}"/>
              </a:ext>
            </a:extLst>
          </p:cNvPr>
          <p:cNvPicPr>
            <a:picLocks noChangeAspect="1"/>
          </p:cNvPicPr>
          <p:nvPr/>
        </p:nvPicPr>
        <p:blipFill rotWithShape="1">
          <a:blip r:embed="rId4"/>
          <a:srcRect l="48488" t="50000" r="9932" b="3530"/>
          <a:stretch/>
        </p:blipFill>
        <p:spPr>
          <a:xfrm>
            <a:off x="4167067" y="4053002"/>
            <a:ext cx="1103614" cy="822694"/>
          </a:xfrm>
          <a:prstGeom prst="rect">
            <a:avLst/>
          </a:prstGeom>
        </p:spPr>
      </p:pic>
      <p:pic>
        <p:nvPicPr>
          <p:cNvPr id="14" name="Picture 13">
            <a:extLst>
              <a:ext uri="{FF2B5EF4-FFF2-40B4-BE49-F238E27FC236}">
                <a16:creationId xmlns:a16="http://schemas.microsoft.com/office/drawing/2014/main" id="{193C643C-979B-48A3-865D-64197B56053F}"/>
              </a:ext>
            </a:extLst>
          </p:cNvPr>
          <p:cNvPicPr>
            <a:picLocks noChangeAspect="1"/>
          </p:cNvPicPr>
          <p:nvPr/>
        </p:nvPicPr>
        <p:blipFill rotWithShape="1">
          <a:blip r:embed="rId4"/>
          <a:srcRect l="7665" t="130" r="51512" b="52267"/>
          <a:stretch/>
        </p:blipFill>
        <p:spPr>
          <a:xfrm>
            <a:off x="5517915" y="4108360"/>
            <a:ext cx="986574" cy="767336"/>
          </a:xfrm>
          <a:prstGeom prst="rect">
            <a:avLst/>
          </a:prstGeom>
        </p:spPr>
      </p:pic>
      <p:pic>
        <p:nvPicPr>
          <p:cNvPr id="15" name="Picture 14">
            <a:extLst>
              <a:ext uri="{FF2B5EF4-FFF2-40B4-BE49-F238E27FC236}">
                <a16:creationId xmlns:a16="http://schemas.microsoft.com/office/drawing/2014/main" id="{ECF2ADF3-12FD-4FFE-A92A-FB2EFEDBF6F8}"/>
              </a:ext>
            </a:extLst>
          </p:cNvPr>
          <p:cNvPicPr>
            <a:picLocks noChangeAspect="1"/>
          </p:cNvPicPr>
          <p:nvPr/>
        </p:nvPicPr>
        <p:blipFill rotWithShape="1">
          <a:blip r:embed="rId4"/>
          <a:srcRect l="50756" t="3530" r="11444" b="50000"/>
          <a:stretch/>
        </p:blipFill>
        <p:spPr>
          <a:xfrm>
            <a:off x="6921319" y="4098752"/>
            <a:ext cx="1057749" cy="867355"/>
          </a:xfrm>
          <a:prstGeom prst="rect">
            <a:avLst/>
          </a:prstGeom>
        </p:spPr>
      </p:pic>
      <p:sp>
        <p:nvSpPr>
          <p:cNvPr id="16" name="Right Arrow 9">
            <a:extLst>
              <a:ext uri="{FF2B5EF4-FFF2-40B4-BE49-F238E27FC236}">
                <a16:creationId xmlns:a16="http://schemas.microsoft.com/office/drawing/2014/main" id="{973D2626-6222-4442-BEB9-44F30D2CB94A}"/>
              </a:ext>
            </a:extLst>
          </p:cNvPr>
          <p:cNvSpPr/>
          <p:nvPr/>
        </p:nvSpPr>
        <p:spPr>
          <a:xfrm>
            <a:off x="3950757" y="4218202"/>
            <a:ext cx="235055" cy="15810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1">
            <a:extLst>
              <a:ext uri="{FF2B5EF4-FFF2-40B4-BE49-F238E27FC236}">
                <a16:creationId xmlns:a16="http://schemas.microsoft.com/office/drawing/2014/main" id="{340793FB-3473-47B1-AC08-51BCF203CF7C}"/>
              </a:ext>
            </a:extLst>
          </p:cNvPr>
          <p:cNvSpPr/>
          <p:nvPr/>
        </p:nvSpPr>
        <p:spPr>
          <a:xfrm>
            <a:off x="5306630" y="4218202"/>
            <a:ext cx="235055" cy="15810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2">
            <a:extLst>
              <a:ext uri="{FF2B5EF4-FFF2-40B4-BE49-F238E27FC236}">
                <a16:creationId xmlns:a16="http://schemas.microsoft.com/office/drawing/2014/main" id="{9BAC762D-09BD-44F3-B3C9-FD2A2DD949E2}"/>
              </a:ext>
            </a:extLst>
          </p:cNvPr>
          <p:cNvSpPr/>
          <p:nvPr/>
        </p:nvSpPr>
        <p:spPr>
          <a:xfrm>
            <a:off x="6705890" y="4218202"/>
            <a:ext cx="235055" cy="15810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B2BE6D16-1A66-4A50-98BA-4AD9727113C5}"/>
              </a:ext>
            </a:extLst>
          </p:cNvPr>
          <p:cNvSpPr txBox="1"/>
          <p:nvPr/>
        </p:nvSpPr>
        <p:spPr>
          <a:xfrm>
            <a:off x="3019481" y="5688449"/>
            <a:ext cx="2357862" cy="1169551"/>
          </a:xfrm>
          <a:prstGeom prst="rect">
            <a:avLst/>
          </a:prstGeom>
          <a:noFill/>
          <a:ln>
            <a:solidFill>
              <a:schemeClr val="tx1"/>
            </a:solidFill>
          </a:ln>
        </p:spPr>
        <p:txBody>
          <a:bodyPr wrap="square" rtlCol="0">
            <a:spAutoFit/>
          </a:bodyPr>
          <a:lstStyle/>
          <a:p>
            <a:r>
              <a:rPr lang="en-GB" sz="1000" dirty="0"/>
              <a:t>Bread is a staple food in much of the world. It is made from strong flour, yeast, salt and water. Fat is often added to extend the shelf life of bread. Sugar is added for sweetness and to add colour. </a:t>
            </a:r>
          </a:p>
          <a:p>
            <a:endParaRPr lang="en-GB" sz="1000" dirty="0"/>
          </a:p>
          <a:p>
            <a:endParaRPr lang="en-GB" sz="1000" dirty="0"/>
          </a:p>
        </p:txBody>
      </p:sp>
      <p:pic>
        <p:nvPicPr>
          <p:cNvPr id="20" name="Picture 2" descr="imagesEIHQIAGN">
            <a:extLst>
              <a:ext uri="{FF2B5EF4-FFF2-40B4-BE49-F238E27FC236}">
                <a16:creationId xmlns:a16="http://schemas.microsoft.com/office/drawing/2014/main" id="{E8EF9888-12AA-4BF7-ACA9-0F7CAF147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879" y="6477000"/>
            <a:ext cx="586802" cy="3190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1" name="TextBox 20">
            <a:extLst>
              <a:ext uri="{FF2B5EF4-FFF2-40B4-BE49-F238E27FC236}">
                <a16:creationId xmlns:a16="http://schemas.microsoft.com/office/drawing/2014/main" id="{DABFB253-11DA-4C8C-BF8F-F1DD3144C2E7}"/>
              </a:ext>
            </a:extLst>
          </p:cNvPr>
          <p:cNvSpPr txBox="1"/>
          <p:nvPr/>
        </p:nvSpPr>
        <p:spPr>
          <a:xfrm>
            <a:off x="7697211" y="72343"/>
            <a:ext cx="4446196" cy="3631763"/>
          </a:xfrm>
          <a:prstGeom prst="rect">
            <a:avLst/>
          </a:prstGeom>
          <a:noFill/>
          <a:ln>
            <a:solidFill>
              <a:schemeClr val="tx1"/>
            </a:solidFill>
          </a:ln>
        </p:spPr>
        <p:txBody>
          <a:bodyPr wrap="square" rtlCol="0">
            <a:spAutoFit/>
          </a:bodyPr>
          <a:lstStyle/>
          <a:p>
            <a:r>
              <a:rPr lang="en-GB" sz="1000" b="1" dirty="0"/>
              <a:t>Pasta </a:t>
            </a:r>
            <a:r>
              <a:rPr lang="en-GB" sz="1000" dirty="0"/>
              <a:t>is made from strong wheat known as durum wheat. </a:t>
            </a:r>
          </a:p>
          <a:p>
            <a:pPr marL="171450" indent="-171450">
              <a:buFont typeface="Arial" panose="020B0604020202020204" pitchFamily="34" charset="0"/>
              <a:buChar char="•"/>
            </a:pPr>
            <a:r>
              <a:rPr lang="en-GB" sz="1000" dirty="0"/>
              <a:t>This type of wheat contains more protein than common wheat. </a:t>
            </a:r>
          </a:p>
          <a:p>
            <a:pPr marL="171450" indent="-171450">
              <a:buFont typeface="Arial" panose="020B0604020202020204" pitchFamily="34" charset="0"/>
              <a:buChar char="•"/>
            </a:pPr>
            <a:r>
              <a:rPr lang="en-GB" sz="1000" dirty="0"/>
              <a:t>During the milling process the wheat produces semolina. </a:t>
            </a:r>
          </a:p>
          <a:p>
            <a:pPr marL="171450" indent="-171450">
              <a:buFont typeface="Arial" panose="020B0604020202020204" pitchFamily="34" charset="0"/>
              <a:buChar char="•"/>
            </a:pPr>
            <a:r>
              <a:rPr lang="en-GB" sz="1000" dirty="0"/>
              <a:t>This is the coarsest grade of the starchy endosperm. </a:t>
            </a:r>
          </a:p>
          <a:p>
            <a:pPr marL="171450" indent="-171450">
              <a:buFont typeface="Arial" panose="020B0604020202020204" pitchFamily="34" charset="0"/>
              <a:buChar char="•"/>
            </a:pPr>
            <a:r>
              <a:rPr lang="en-GB" sz="1000" dirty="0"/>
              <a:t>To make pasta, water is added to form a dough, which can be shaped or extruded (forced though an opening in a shaped plate and then cut to a specific size) to produce the type of pasta required.</a:t>
            </a:r>
          </a:p>
          <a:p>
            <a:pPr marL="171450" indent="-171450">
              <a:buFont typeface="Arial" panose="020B0604020202020204" pitchFamily="34" charset="0"/>
              <a:buChar char="•"/>
            </a:pPr>
            <a:r>
              <a:rPr lang="en-GB" sz="1000" dirty="0"/>
              <a:t>Other ingredients that can be added during the making of the pasta dough include eggs, oil, salt and various flavourings.</a:t>
            </a:r>
          </a:p>
          <a:p>
            <a:pPr marL="171450" indent="-171450">
              <a:buFont typeface="Arial" panose="020B0604020202020204" pitchFamily="34" charset="0"/>
              <a:buChar char="•"/>
            </a:pPr>
            <a:r>
              <a:rPr lang="en-GB" sz="1000" dirty="0"/>
              <a:t>Different shapes, sizes and styles of pasta are widely available to buy in shops. Various colours of pasta re </a:t>
            </a:r>
            <a:r>
              <a:rPr lang="en-GB" sz="1000" dirty="0" err="1"/>
              <a:t>alos</a:t>
            </a:r>
            <a:r>
              <a:rPr lang="en-GB" sz="1000" dirty="0"/>
              <a:t> sold:</a:t>
            </a:r>
          </a:p>
          <a:p>
            <a:pPr marL="171450" indent="-171450">
              <a:buFont typeface="Arial" panose="020B0604020202020204" pitchFamily="34" charset="0"/>
              <a:buChar char="•"/>
            </a:pPr>
            <a:r>
              <a:rPr lang="en-GB" sz="1000" dirty="0"/>
              <a:t>Green pasta is made using spinach, which provides the colour as well as some flavour. Red pasta is made using tomato paste. Squid ink pasta or black pasta is dark grey, almost black in colour and is made using, as the name suggests, squid ink. This can sometimes give the pasta a mild seafood flavour. </a:t>
            </a:r>
          </a:p>
          <a:p>
            <a:pPr marL="171450" indent="-171450">
              <a:buFont typeface="Arial" panose="020B0604020202020204" pitchFamily="34" charset="0"/>
              <a:buChar char="•"/>
            </a:pPr>
            <a:r>
              <a:rPr lang="en-GB" sz="1000" dirty="0"/>
              <a:t>Dried pasta is popular due to its long shelf life and versatility. It can be combined with many other ingredients. </a:t>
            </a:r>
          </a:p>
          <a:p>
            <a:pPr marL="171450" indent="-171450">
              <a:buFont typeface="Arial" panose="020B0604020202020204" pitchFamily="34" charset="0"/>
              <a:buChar char="•"/>
            </a:pPr>
            <a:r>
              <a:rPr lang="en-GB" sz="1000" dirty="0"/>
              <a:t>Fresh pasta must be stored in a refrigerator. Fresh and homemade pasta can be frozen</a:t>
            </a:r>
          </a:p>
          <a:p>
            <a:pPr marL="171450" indent="-171450">
              <a:buFont typeface="Arial" panose="020B0604020202020204" pitchFamily="34" charset="0"/>
              <a:buChar char="•"/>
            </a:pPr>
            <a:r>
              <a:rPr lang="en-GB" sz="1000" dirty="0"/>
              <a:t>Homemade pasta must be allowed to dry and then stored in an airtight container in the refrigerator.</a:t>
            </a:r>
          </a:p>
          <a:p>
            <a:pPr marL="171450" indent="-171450">
              <a:buFont typeface="Arial" panose="020B0604020202020204" pitchFamily="34" charset="0"/>
              <a:buChar char="•"/>
            </a:pPr>
            <a:r>
              <a:rPr lang="en-GB" sz="1000" dirty="0"/>
              <a:t>Cooked pasta should be stored in an airtight container in the refrigerator. Rinsing with cold water after cooking will stop it sticking together. </a:t>
            </a:r>
          </a:p>
        </p:txBody>
      </p:sp>
      <p:pic>
        <p:nvPicPr>
          <p:cNvPr id="22" name="Picture 21" descr="image[1]">
            <a:extLst>
              <a:ext uri="{FF2B5EF4-FFF2-40B4-BE49-F238E27FC236}">
                <a16:creationId xmlns:a16="http://schemas.microsoft.com/office/drawing/2014/main" id="{A1DCF2ED-8A66-4736-8BDD-8276C19D587F}"/>
              </a:ext>
            </a:extLst>
          </p:cNvPr>
          <p:cNvPicPr/>
          <p:nvPr/>
        </p:nvPicPr>
        <p:blipFill>
          <a:blip r:embed="rId6">
            <a:extLst>
              <a:ext uri="{28A0092B-C50C-407E-A947-70E740481C1C}">
                <a14:useLocalDpi xmlns:a14="http://schemas.microsoft.com/office/drawing/2010/main" val="0"/>
              </a:ext>
            </a:extLst>
          </a:blip>
          <a:srcRect l="6087" t="10899" r="7727" b="16577"/>
          <a:stretch>
            <a:fillRect/>
          </a:stretch>
        </p:blipFill>
        <p:spPr bwMode="auto">
          <a:xfrm>
            <a:off x="8058669" y="3722849"/>
            <a:ext cx="3957184" cy="3135151"/>
          </a:xfrm>
          <a:prstGeom prst="rect">
            <a:avLst/>
          </a:prstGeom>
          <a:noFill/>
          <a:ln>
            <a:noFill/>
          </a:ln>
          <a:effectLst/>
        </p:spPr>
      </p:pic>
    </p:spTree>
    <p:extLst>
      <p:ext uri="{BB962C8B-B14F-4D97-AF65-F5344CB8AC3E}">
        <p14:creationId xmlns:p14="http://schemas.microsoft.com/office/powerpoint/2010/main" val="414040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79B018-81FD-4CDD-A66C-003EF7A929FC}"/>
              </a:ext>
            </a:extLst>
          </p:cNvPr>
          <p:cNvSpPr txBox="1"/>
          <p:nvPr/>
        </p:nvSpPr>
        <p:spPr>
          <a:xfrm>
            <a:off x="48591" y="389315"/>
            <a:ext cx="5513309" cy="1169551"/>
          </a:xfrm>
          <a:prstGeom prst="rect">
            <a:avLst/>
          </a:prstGeom>
          <a:noFill/>
          <a:ln>
            <a:solidFill>
              <a:schemeClr val="tx1"/>
            </a:solidFill>
          </a:ln>
        </p:spPr>
        <p:txBody>
          <a:bodyPr wrap="square" rtlCol="0">
            <a:spAutoFit/>
          </a:bodyPr>
          <a:lstStyle/>
          <a:p>
            <a:r>
              <a:rPr lang="en-GB" sz="1000" b="1" dirty="0"/>
              <a:t>Rice</a:t>
            </a:r>
            <a:r>
              <a:rPr lang="en-GB" sz="1000" dirty="0"/>
              <a:t> is one of the most popular staple foods eaten by the world’s population. </a:t>
            </a:r>
          </a:p>
          <a:p>
            <a:pPr marL="171450" indent="-171450">
              <a:buFont typeface="Arial" panose="020B0604020202020204" pitchFamily="34" charset="0"/>
              <a:buChar char="•"/>
            </a:pPr>
            <a:r>
              <a:rPr lang="en-GB" sz="1000" dirty="0"/>
              <a:t>It is a very versatile commodity because it can be used to make both sweet and savour dishes</a:t>
            </a:r>
          </a:p>
          <a:p>
            <a:pPr marL="171450" indent="-171450">
              <a:buFont typeface="Arial" panose="020B0604020202020204" pitchFamily="34" charset="0"/>
              <a:buChar char="•"/>
            </a:pPr>
            <a:r>
              <a:rPr lang="en-GB" sz="1000" dirty="0"/>
              <a:t>Rice is served as part of a meal to provide bulk and a feeling of fullness. </a:t>
            </a:r>
          </a:p>
          <a:p>
            <a:pPr marL="171450" indent="-171450">
              <a:buFont typeface="Arial" panose="020B0604020202020204" pitchFamily="34" charset="0"/>
              <a:buChar char="•"/>
            </a:pPr>
            <a:r>
              <a:rPr lang="en-GB" sz="1000" dirty="0"/>
              <a:t>It is quick to cook</a:t>
            </a:r>
          </a:p>
          <a:p>
            <a:pPr marL="171450" indent="-171450">
              <a:buFont typeface="Arial" panose="020B0604020202020204" pitchFamily="34" charset="0"/>
              <a:buChar char="•"/>
            </a:pPr>
            <a:r>
              <a:rPr lang="en-GB" sz="1000" dirty="0"/>
              <a:t>It is a good store cupboard ingredient as it has a long shelf life and is easy to store.</a:t>
            </a:r>
          </a:p>
          <a:p>
            <a:pPr marL="171450" indent="-171450">
              <a:buFont typeface="Arial" panose="020B0604020202020204" pitchFamily="34" charset="0"/>
              <a:buChar char="•"/>
            </a:pPr>
            <a:r>
              <a:rPr lang="en-GB" sz="1000" dirty="0"/>
              <a:t>Rice can be quite bland in flavour. This can be improved by cooking it with flavoursome ingredients such as garlic and herbs, or by cooking the rice in stock instead of water. </a:t>
            </a:r>
          </a:p>
        </p:txBody>
      </p:sp>
      <p:sp>
        <p:nvSpPr>
          <p:cNvPr id="6" name="TextBox 5">
            <a:extLst>
              <a:ext uri="{FF2B5EF4-FFF2-40B4-BE49-F238E27FC236}">
                <a16:creationId xmlns:a16="http://schemas.microsoft.com/office/drawing/2014/main" id="{DF64E177-871E-41B2-B781-417A379F3731}"/>
              </a:ext>
            </a:extLst>
          </p:cNvPr>
          <p:cNvSpPr txBox="1"/>
          <p:nvPr/>
        </p:nvSpPr>
        <p:spPr>
          <a:xfrm>
            <a:off x="48591" y="1626648"/>
            <a:ext cx="5513308" cy="553998"/>
          </a:xfrm>
          <a:prstGeom prst="rect">
            <a:avLst/>
          </a:prstGeom>
          <a:noFill/>
          <a:ln>
            <a:solidFill>
              <a:schemeClr val="tx1"/>
            </a:solidFill>
          </a:ln>
        </p:spPr>
        <p:txBody>
          <a:bodyPr wrap="square" rtlCol="0">
            <a:spAutoFit/>
          </a:bodyPr>
          <a:lstStyle/>
          <a:p>
            <a:pPr marL="38100">
              <a:spcBef>
                <a:spcPts val="565"/>
              </a:spcBef>
              <a:spcAft>
                <a:spcPts val="0"/>
              </a:spcAft>
              <a:tabLst>
                <a:tab pos="2741295" algn="l"/>
              </a:tabLst>
            </a:pPr>
            <a:r>
              <a:rPr lang="en-GB" sz="1000" b="1" dirty="0"/>
              <a:t>Cooking rice</a:t>
            </a:r>
          </a:p>
          <a:p>
            <a:r>
              <a:rPr lang="en-GB" sz="1000" dirty="0"/>
              <a:t>You can cook rice using different cooking methods: Boiling on the hob, Baking in the oven Stir-frying once cooked, Cooked in a rice cooker</a:t>
            </a:r>
          </a:p>
        </p:txBody>
      </p:sp>
      <p:sp>
        <p:nvSpPr>
          <p:cNvPr id="7" name="TextBox 6">
            <a:extLst>
              <a:ext uri="{FF2B5EF4-FFF2-40B4-BE49-F238E27FC236}">
                <a16:creationId xmlns:a16="http://schemas.microsoft.com/office/drawing/2014/main" id="{F7312C03-3E09-4470-9886-35DA1E8D706E}"/>
              </a:ext>
            </a:extLst>
          </p:cNvPr>
          <p:cNvSpPr txBox="1"/>
          <p:nvPr/>
        </p:nvSpPr>
        <p:spPr>
          <a:xfrm>
            <a:off x="48591" y="2253301"/>
            <a:ext cx="5513308" cy="553998"/>
          </a:xfrm>
          <a:prstGeom prst="rect">
            <a:avLst/>
          </a:prstGeom>
          <a:noFill/>
          <a:ln>
            <a:solidFill>
              <a:schemeClr val="tx1"/>
            </a:solidFill>
          </a:ln>
        </p:spPr>
        <p:txBody>
          <a:bodyPr wrap="square" rtlCol="0">
            <a:spAutoFit/>
          </a:bodyPr>
          <a:lstStyle/>
          <a:p>
            <a:r>
              <a:rPr lang="en-GB" sz="1000" b="1" dirty="0"/>
              <a:t>Nutrition </a:t>
            </a:r>
          </a:p>
          <a:p>
            <a:r>
              <a:rPr lang="en-GB" sz="1000" dirty="0"/>
              <a:t>Rice is regarded as the poorest of all cereal foods in relation to its protein, fat and mineral content, but is an excellent source of energy.  </a:t>
            </a:r>
          </a:p>
        </p:txBody>
      </p:sp>
      <p:sp>
        <p:nvSpPr>
          <p:cNvPr id="10" name="TextBox 9">
            <a:extLst>
              <a:ext uri="{FF2B5EF4-FFF2-40B4-BE49-F238E27FC236}">
                <a16:creationId xmlns:a16="http://schemas.microsoft.com/office/drawing/2014/main" id="{82EF38E7-5D20-4CF9-A070-EFF5A9856042}"/>
              </a:ext>
            </a:extLst>
          </p:cNvPr>
          <p:cNvSpPr txBox="1"/>
          <p:nvPr/>
        </p:nvSpPr>
        <p:spPr>
          <a:xfrm>
            <a:off x="48591" y="3630911"/>
            <a:ext cx="5513306" cy="400110"/>
          </a:xfrm>
          <a:prstGeom prst="rect">
            <a:avLst/>
          </a:prstGeom>
          <a:noFill/>
          <a:ln>
            <a:solidFill>
              <a:schemeClr val="tx1"/>
            </a:solidFill>
          </a:ln>
        </p:spPr>
        <p:txBody>
          <a:bodyPr wrap="square" rtlCol="0">
            <a:spAutoFit/>
          </a:bodyPr>
          <a:lstStyle/>
          <a:p>
            <a:r>
              <a:rPr lang="en-GB" sz="1000" b="1" dirty="0"/>
              <a:t>Harvesting rice;</a:t>
            </a:r>
            <a:endParaRPr lang="en-GB" sz="1000" dirty="0"/>
          </a:p>
          <a:p>
            <a:r>
              <a:rPr lang="en-GB" sz="1000" dirty="0"/>
              <a:t>When rice is harvested the grains are covered in a thick outer husk. This is removed during processing. </a:t>
            </a:r>
          </a:p>
        </p:txBody>
      </p:sp>
      <p:sp>
        <p:nvSpPr>
          <p:cNvPr id="11" name="Text Box 188">
            <a:extLst>
              <a:ext uri="{FF2B5EF4-FFF2-40B4-BE49-F238E27FC236}">
                <a16:creationId xmlns:a16="http://schemas.microsoft.com/office/drawing/2014/main" id="{AA0BDD35-C17A-4AB4-A230-519B81885FF2}"/>
              </a:ext>
            </a:extLst>
          </p:cNvPr>
          <p:cNvSpPr txBox="1">
            <a:spLocks noChangeArrowheads="1"/>
          </p:cNvSpPr>
          <p:nvPr/>
        </p:nvSpPr>
        <p:spPr bwMode="auto">
          <a:xfrm>
            <a:off x="48593" y="143205"/>
            <a:ext cx="2801479" cy="170157"/>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62230">
              <a:lnSpc>
                <a:spcPts val="965"/>
              </a:lnSpc>
              <a:spcAft>
                <a:spcPts val="0"/>
              </a:spcAft>
            </a:pPr>
            <a:r>
              <a:rPr lang="en-US" sz="1000" b="1" u="sng" dirty="0">
                <a:latin typeface="Tahoma" panose="020B0604030504040204" pitchFamily="34" charset="0"/>
                <a:ea typeface="Tahoma" panose="020B0604030504040204" pitchFamily="34" charset="0"/>
              </a:rPr>
              <a:t>Commodities: Cereals, Fruit &amp; Vegetables</a:t>
            </a:r>
            <a:endParaRPr lang="en-GB" sz="1200" u="sng" dirty="0">
              <a:latin typeface="Tahoma" panose="020B0604030504040204" pitchFamily="34" charset="0"/>
              <a:ea typeface="Tahoma" panose="020B0604030504040204" pitchFamily="34" charset="0"/>
            </a:endParaRPr>
          </a:p>
        </p:txBody>
      </p:sp>
      <p:sp>
        <p:nvSpPr>
          <p:cNvPr id="19" name="TextBox 18">
            <a:extLst>
              <a:ext uri="{FF2B5EF4-FFF2-40B4-BE49-F238E27FC236}">
                <a16:creationId xmlns:a16="http://schemas.microsoft.com/office/drawing/2014/main" id="{B2BE6D16-1A66-4A50-98BA-4AD9727113C5}"/>
              </a:ext>
            </a:extLst>
          </p:cNvPr>
          <p:cNvSpPr txBox="1"/>
          <p:nvPr/>
        </p:nvSpPr>
        <p:spPr>
          <a:xfrm>
            <a:off x="48591" y="2865162"/>
            <a:ext cx="5513307" cy="707886"/>
          </a:xfrm>
          <a:prstGeom prst="rect">
            <a:avLst/>
          </a:prstGeom>
          <a:noFill/>
          <a:ln>
            <a:solidFill>
              <a:schemeClr val="tx1"/>
            </a:solidFill>
          </a:ln>
        </p:spPr>
        <p:txBody>
          <a:bodyPr wrap="square" rtlCol="0">
            <a:spAutoFit/>
          </a:bodyPr>
          <a:lstStyle/>
          <a:p>
            <a:r>
              <a:rPr lang="en-GB" sz="1000" b="1" dirty="0"/>
              <a:t>Varieties of rice:</a:t>
            </a:r>
            <a:endParaRPr lang="en-GB" sz="1000" dirty="0"/>
          </a:p>
          <a:p>
            <a:r>
              <a:rPr lang="en-GB" sz="1000" dirty="0"/>
              <a:t>There are many different varieties of rice available in supermarkets and it is sold in a variety of different forms, for example boil-in-the-bag, easy cook and pre-cooked.</a:t>
            </a:r>
          </a:p>
          <a:p>
            <a:r>
              <a:rPr lang="en-GB" sz="1000" dirty="0"/>
              <a:t>Rice can be short grain or long grain and most types are available as brown or white rice.  </a:t>
            </a:r>
          </a:p>
        </p:txBody>
      </p:sp>
      <p:sp>
        <p:nvSpPr>
          <p:cNvPr id="21" name="TextBox 20">
            <a:extLst>
              <a:ext uri="{FF2B5EF4-FFF2-40B4-BE49-F238E27FC236}">
                <a16:creationId xmlns:a16="http://schemas.microsoft.com/office/drawing/2014/main" id="{DABFB253-11DA-4C8C-BF8F-F1DD3144C2E7}"/>
              </a:ext>
            </a:extLst>
          </p:cNvPr>
          <p:cNvSpPr txBox="1"/>
          <p:nvPr/>
        </p:nvSpPr>
        <p:spPr>
          <a:xfrm>
            <a:off x="48591" y="4088884"/>
            <a:ext cx="5513306" cy="1477328"/>
          </a:xfrm>
          <a:prstGeom prst="rect">
            <a:avLst/>
          </a:prstGeom>
          <a:noFill/>
          <a:ln>
            <a:solidFill>
              <a:schemeClr val="tx1"/>
            </a:solidFill>
          </a:ln>
        </p:spPr>
        <p:txBody>
          <a:bodyPr wrap="square" rtlCol="0">
            <a:spAutoFit/>
          </a:bodyPr>
          <a:lstStyle/>
          <a:p>
            <a:r>
              <a:rPr lang="en-GB" sz="1000" b="1" dirty="0"/>
              <a:t>Storage </a:t>
            </a:r>
          </a:p>
          <a:p>
            <a:r>
              <a:rPr lang="en-GB" sz="1000" dirty="0"/>
              <a:t>To store uncooked rice:</a:t>
            </a:r>
          </a:p>
          <a:p>
            <a:pPr marL="171450" indent="-171450">
              <a:buFont typeface="Arial" panose="020B0604020202020204" pitchFamily="34" charset="0"/>
              <a:buChar char="•"/>
            </a:pPr>
            <a:r>
              <a:rPr lang="en-GB" sz="1000" dirty="0"/>
              <a:t>Store in a cool, dry area.</a:t>
            </a:r>
          </a:p>
          <a:p>
            <a:pPr marL="171450" indent="-171450">
              <a:buFont typeface="Arial" panose="020B0604020202020204" pitchFamily="34" charset="0"/>
              <a:buChar char="•"/>
            </a:pPr>
            <a:r>
              <a:rPr lang="en-GB" sz="1000" dirty="0"/>
              <a:t>Once opened store in an airtight container</a:t>
            </a:r>
          </a:p>
          <a:p>
            <a:pPr marL="171450" indent="-171450">
              <a:buFont typeface="Arial" panose="020B0604020202020204" pitchFamily="34" charset="0"/>
              <a:buChar char="•"/>
            </a:pPr>
            <a:r>
              <a:rPr lang="en-GB" sz="1000" dirty="0"/>
              <a:t>It is recommended that cooked rice should not be stored and reheated as this can lead to food poisoning. </a:t>
            </a:r>
          </a:p>
          <a:p>
            <a:pPr marL="171450" indent="-171450">
              <a:buFont typeface="Arial" panose="020B0604020202020204" pitchFamily="34" charset="0"/>
              <a:buChar char="•"/>
            </a:pPr>
            <a:r>
              <a:rPr lang="en-GB" sz="1000" dirty="0"/>
              <a:t>Once cooked, rice becomes a high risk food. If it is necessary to store cooked rice</a:t>
            </a:r>
          </a:p>
          <a:p>
            <a:pPr marL="171450" lvl="0" indent="-171450">
              <a:buFont typeface="Arial" panose="020B0604020202020204" pitchFamily="34" charset="0"/>
              <a:buChar char="•"/>
            </a:pPr>
            <a:r>
              <a:rPr lang="en-GB" sz="1000" dirty="0"/>
              <a:t>Store above 65’C for no longer than two hours.</a:t>
            </a:r>
          </a:p>
          <a:p>
            <a:pPr marL="171450" lvl="0" indent="-171450">
              <a:buFont typeface="Arial" panose="020B0604020202020204" pitchFamily="34" charset="0"/>
              <a:buChar char="•"/>
            </a:pPr>
            <a:r>
              <a:rPr lang="en-GB" sz="1000" dirty="0"/>
              <a:t>Rinse in cold water immediately after cooking, chill and refrigerate. </a:t>
            </a:r>
          </a:p>
        </p:txBody>
      </p:sp>
      <p:sp>
        <p:nvSpPr>
          <p:cNvPr id="23" name="TextBox 22">
            <a:extLst>
              <a:ext uri="{FF2B5EF4-FFF2-40B4-BE49-F238E27FC236}">
                <a16:creationId xmlns:a16="http://schemas.microsoft.com/office/drawing/2014/main" id="{0E83618C-BEFF-4BB6-964D-DD620CE97AA5}"/>
              </a:ext>
            </a:extLst>
          </p:cNvPr>
          <p:cNvSpPr txBox="1"/>
          <p:nvPr/>
        </p:nvSpPr>
        <p:spPr>
          <a:xfrm>
            <a:off x="48591" y="5624075"/>
            <a:ext cx="5513306" cy="1015663"/>
          </a:xfrm>
          <a:prstGeom prst="rect">
            <a:avLst/>
          </a:prstGeom>
          <a:noFill/>
          <a:ln>
            <a:solidFill>
              <a:schemeClr val="tx1"/>
            </a:solidFill>
          </a:ln>
        </p:spPr>
        <p:txBody>
          <a:bodyPr wrap="square" rtlCol="0">
            <a:spAutoFit/>
          </a:bodyPr>
          <a:lstStyle/>
          <a:p>
            <a:r>
              <a:rPr lang="en-GB" sz="1000" b="1" dirty="0"/>
              <a:t>Potatoes</a:t>
            </a:r>
          </a:p>
          <a:p>
            <a:r>
              <a:rPr lang="en-GB" sz="1000" dirty="0"/>
              <a:t>The part of the potato plant we eat is called the tuber. There are many different varieties of potatoes grown in the UK. Some examples of these include: Maris Piper, King Edward, Desiree. Sweet potatoes are also a popular choice as an alternative to traditional potatoes. Potato tubers can come in a variety of colours; we are most familiar with red and white potatoes. When we make a choice between a red or white potato it is often related to the taste and the type of recipe being prepared. </a:t>
            </a:r>
          </a:p>
        </p:txBody>
      </p:sp>
      <p:sp>
        <p:nvSpPr>
          <p:cNvPr id="24" name="TextBox 23">
            <a:extLst>
              <a:ext uri="{FF2B5EF4-FFF2-40B4-BE49-F238E27FC236}">
                <a16:creationId xmlns:a16="http://schemas.microsoft.com/office/drawing/2014/main" id="{4F5C3F5F-67E1-457E-B2D3-A1D2B9EBF8BD}"/>
              </a:ext>
            </a:extLst>
          </p:cNvPr>
          <p:cNvSpPr txBox="1"/>
          <p:nvPr/>
        </p:nvSpPr>
        <p:spPr>
          <a:xfrm>
            <a:off x="5598882" y="85868"/>
            <a:ext cx="2928511" cy="4247317"/>
          </a:xfrm>
          <a:prstGeom prst="rect">
            <a:avLst/>
          </a:prstGeom>
          <a:noFill/>
          <a:ln>
            <a:solidFill>
              <a:schemeClr val="tx1"/>
            </a:solidFill>
          </a:ln>
        </p:spPr>
        <p:txBody>
          <a:bodyPr wrap="square" rtlCol="0">
            <a:spAutoFit/>
          </a:bodyPr>
          <a:lstStyle/>
          <a:p>
            <a:r>
              <a:rPr lang="en-GB" sz="1000" b="1" u="sng" dirty="0"/>
              <a:t>Cooking methods for potatoes:</a:t>
            </a:r>
            <a:endParaRPr lang="en-GB" sz="1000" u="sng" dirty="0"/>
          </a:p>
          <a:p>
            <a:r>
              <a:rPr lang="en-GB" sz="1000" dirty="0"/>
              <a:t>The variety of the potato used when preparing meals and dishes can result in a variety of different textures and outcomes. </a:t>
            </a:r>
          </a:p>
          <a:p>
            <a:r>
              <a:rPr lang="en-GB" sz="1000" dirty="0"/>
              <a:t>Cooked potatoes can be floury, sticky or waxy and granular: this is due to the potato cell changing during the cooking process. </a:t>
            </a:r>
          </a:p>
          <a:p>
            <a:r>
              <a:rPr lang="en-GB" sz="1000" dirty="0"/>
              <a:t>All different varieties of potatoes have the same structure: Outer layer is the skin. </a:t>
            </a:r>
          </a:p>
          <a:p>
            <a:r>
              <a:rPr lang="en-GB" sz="1000" dirty="0"/>
              <a:t>The flesh is the area under the skin. </a:t>
            </a:r>
          </a:p>
          <a:p>
            <a:r>
              <a:rPr lang="en-GB" sz="1000" dirty="0"/>
              <a:t>The pith is the watery core, the innermost part.</a:t>
            </a:r>
          </a:p>
          <a:p>
            <a:r>
              <a:rPr lang="en-GB" sz="1000" dirty="0"/>
              <a:t>Potatoes are regarded as a traditional staple food. In the UK, they are often eaten as the main accompaniment to dishes. </a:t>
            </a:r>
          </a:p>
          <a:p>
            <a:r>
              <a:rPr lang="en-GB" sz="1000" dirty="0"/>
              <a:t>They can be prepared and cooked in a variety of ways: Baked, Roasted, Fried, Boiled Steamed</a:t>
            </a:r>
          </a:p>
          <a:p>
            <a:r>
              <a:rPr lang="en-GB" sz="1000" b="1" u="sng" dirty="0"/>
              <a:t>Storage of potatoes</a:t>
            </a:r>
          </a:p>
          <a:p>
            <a:pPr lvl="0"/>
            <a:r>
              <a:rPr lang="en-GB" sz="1000" dirty="0"/>
              <a:t>Potatoes can be stored in hessian bags, paper bags or in racks. They should be stored in a cool, dry, dark, airy place.</a:t>
            </a:r>
          </a:p>
          <a:p>
            <a:pPr lvl="0"/>
            <a:r>
              <a:rPr lang="en-GB" sz="1000" dirty="0"/>
              <a:t>Storing potatoes in a light environment can cause them to turn green. This should be removed before cooking as the green part is </a:t>
            </a:r>
            <a:r>
              <a:rPr lang="en-GB" sz="1000" dirty="0" err="1"/>
              <a:t>toxic.Potatoes</a:t>
            </a:r>
            <a:r>
              <a:rPr lang="en-GB" sz="1000" dirty="0"/>
              <a:t> should not be stored in plastic bags as this can cause them to sweat and rot.</a:t>
            </a:r>
          </a:p>
          <a:p>
            <a:pPr lvl="0"/>
            <a:r>
              <a:rPr lang="en-GB" sz="1000" dirty="0"/>
              <a:t>Storing potatoes in a refrigerator can affect the taste and cause discolouration when they are cooked. </a:t>
            </a:r>
          </a:p>
        </p:txBody>
      </p:sp>
      <p:pic>
        <p:nvPicPr>
          <p:cNvPr id="25" name="Content Placeholder 5">
            <a:extLst>
              <a:ext uri="{FF2B5EF4-FFF2-40B4-BE49-F238E27FC236}">
                <a16:creationId xmlns:a16="http://schemas.microsoft.com/office/drawing/2014/main" id="{6EC04B27-9257-4385-80F2-5513E6A08442}"/>
              </a:ext>
            </a:extLst>
          </p:cNvPr>
          <p:cNvPicPr>
            <a:picLocks/>
          </p:cNvPicPr>
          <p:nvPr/>
        </p:nvPicPr>
        <p:blipFill rotWithShape="1">
          <a:blip r:embed="rId2">
            <a:extLst>
              <a:ext uri="{28A0092B-C50C-407E-A947-70E740481C1C}">
                <a14:useLocalDpi xmlns:a14="http://schemas.microsoft.com/office/drawing/2010/main" val="0"/>
              </a:ext>
            </a:extLst>
          </a:blip>
          <a:srcRect l="44264" t="37742" r="36617" b="29240"/>
          <a:stretch/>
        </p:blipFill>
        <p:spPr bwMode="auto">
          <a:xfrm>
            <a:off x="8575988" y="38303"/>
            <a:ext cx="3567418" cy="3041126"/>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8AE8E7DA-B984-4EB5-9350-005F086E1B9F}"/>
              </a:ext>
            </a:extLst>
          </p:cNvPr>
          <p:cNvPicPr/>
          <p:nvPr/>
        </p:nvPicPr>
        <p:blipFill rotWithShape="1">
          <a:blip r:embed="rId2">
            <a:extLst>
              <a:ext uri="{28A0092B-C50C-407E-A947-70E740481C1C}">
                <a14:useLocalDpi xmlns:a14="http://schemas.microsoft.com/office/drawing/2010/main" val="0"/>
              </a:ext>
            </a:extLst>
          </a:blip>
          <a:srcRect l="43910" t="72591" r="26445" b="11324"/>
          <a:stretch/>
        </p:blipFill>
        <p:spPr bwMode="auto">
          <a:xfrm>
            <a:off x="8624582" y="3079429"/>
            <a:ext cx="3567418" cy="1105896"/>
          </a:xfrm>
          <a:prstGeom prst="rect">
            <a:avLst/>
          </a:prstGeom>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CAB51F77-C716-4BE6-B7DF-E7E505CB4BBA}"/>
              </a:ext>
            </a:extLst>
          </p:cNvPr>
          <p:cNvSpPr txBox="1"/>
          <p:nvPr/>
        </p:nvSpPr>
        <p:spPr>
          <a:xfrm>
            <a:off x="10729585" y="4500690"/>
            <a:ext cx="1376839" cy="1631216"/>
          </a:xfrm>
          <a:prstGeom prst="rect">
            <a:avLst/>
          </a:prstGeom>
          <a:noFill/>
          <a:ln>
            <a:solidFill>
              <a:schemeClr val="tx1"/>
            </a:solidFill>
          </a:ln>
        </p:spPr>
        <p:txBody>
          <a:bodyPr wrap="square" rtlCol="0">
            <a:spAutoFit/>
          </a:bodyPr>
          <a:lstStyle/>
          <a:p>
            <a:r>
              <a:rPr lang="en-US" sz="1000" dirty="0"/>
              <a:t>All fruits and vegetables come from plants that are grown in the ground. </a:t>
            </a:r>
          </a:p>
          <a:p>
            <a:r>
              <a:rPr lang="en-US" sz="1000" dirty="0"/>
              <a:t>Not all of each plant is eaten. </a:t>
            </a:r>
          </a:p>
          <a:p>
            <a:r>
              <a:rPr lang="en-US" sz="1000" dirty="0"/>
              <a:t>Fruits are the part of the plant that holds the seeds, which will form new plants. </a:t>
            </a:r>
          </a:p>
        </p:txBody>
      </p:sp>
      <p:pic>
        <p:nvPicPr>
          <p:cNvPr id="28" name="Picture 27">
            <a:extLst>
              <a:ext uri="{FF2B5EF4-FFF2-40B4-BE49-F238E27FC236}">
                <a16:creationId xmlns:a16="http://schemas.microsoft.com/office/drawing/2014/main" id="{9140372E-00BE-4AEB-A13A-95CB212E6A9A}"/>
              </a:ext>
            </a:extLst>
          </p:cNvPr>
          <p:cNvPicPr/>
          <p:nvPr/>
        </p:nvPicPr>
        <p:blipFill rotWithShape="1">
          <a:blip r:embed="rId3">
            <a:extLst>
              <a:ext uri="{28A0092B-C50C-407E-A947-70E740481C1C}">
                <a14:useLocalDpi xmlns:a14="http://schemas.microsoft.com/office/drawing/2010/main" val="0"/>
              </a:ext>
            </a:extLst>
          </a:blip>
          <a:srcRect l="59794" t="17365" r="25673" b="48386"/>
          <a:stretch/>
        </p:blipFill>
        <p:spPr bwMode="auto">
          <a:xfrm>
            <a:off x="5675614" y="4444833"/>
            <a:ext cx="2928511" cy="2470952"/>
          </a:xfrm>
          <a:prstGeom prst="rect">
            <a:avLst/>
          </a:prstGeom>
          <a:ln>
            <a:noFill/>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11091925-34F5-4432-BBD0-F1E4EC46D554}"/>
              </a:ext>
            </a:extLst>
          </p:cNvPr>
          <p:cNvPicPr/>
          <p:nvPr/>
        </p:nvPicPr>
        <p:blipFill rotWithShape="1">
          <a:blip r:embed="rId3">
            <a:extLst>
              <a:ext uri="{28A0092B-C50C-407E-A947-70E740481C1C}">
                <a14:useLocalDpi xmlns:a14="http://schemas.microsoft.com/office/drawing/2010/main" val="0"/>
              </a:ext>
            </a:extLst>
          </a:blip>
          <a:srcRect l="44219" t="15299" r="40790" b="51385"/>
          <a:stretch/>
        </p:blipFill>
        <p:spPr bwMode="auto">
          <a:xfrm>
            <a:off x="8564375" y="4333184"/>
            <a:ext cx="2165210" cy="23065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7949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6705</Words>
  <Application>Microsoft Office PowerPoint</Application>
  <PresentationFormat>Widescreen</PresentationFormat>
  <Paragraphs>472</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OpenDyslexic</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Deane</dc:creator>
  <cp:lastModifiedBy>Carol Deane</cp:lastModifiedBy>
  <cp:revision>70</cp:revision>
  <dcterms:created xsi:type="dcterms:W3CDTF">2020-07-02T12:05:46Z</dcterms:created>
  <dcterms:modified xsi:type="dcterms:W3CDTF">2020-07-16T11:50:04Z</dcterms:modified>
</cp:coreProperties>
</file>