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6692-12D6-4A5B-A4E3-643BCBAB5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22049-08BD-474D-91F4-1C193750B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66BF6-AD8D-4B9C-B17F-DE1B48EB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2418F-DD0E-4224-ACB4-114CC174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511D1-8523-4CAB-81C4-7B1B1F044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577F-3031-453D-A68A-161015552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59397-58FE-4790-9B03-865C7FCF3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73FEE-DA87-4346-84F7-547394A2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84AB-1663-42CA-B88D-2204FAE0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F9392-1788-4BE2-B754-16F084EF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19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4E32A-364B-4FF4-9F12-19BB4E154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7AE28-BD01-4B03-8F53-6609BA07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AEBB7-7CD8-470F-A507-7DE0AA36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F733-4109-480A-84DF-E5B6BDF4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DA29-0276-495E-9F36-E86FFB65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23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36A67-D327-462C-A082-DBB7A928C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86EF7-D71D-489F-8D74-8F19BB722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5BF85-D2ED-49CF-BFDB-4021052A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53ED6-D41E-410F-BB3C-5B33A817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A98F4-238A-4890-A8D6-D99A9B862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8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9035-D1E1-48F1-A5D3-2324244C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62613-F427-4046-B260-C1B4D3D12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A10C6-CB29-44CF-8D70-A2910687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0896F-1865-4FF7-9043-F154255B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903B8-556D-45ED-9DFE-AD61FD13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381C3-EBC8-475A-BBAA-98E5C2EC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DAAA-704C-4A15-988C-15C362128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09C4C-D87F-40EA-B555-EC3C05F90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309BA-A33F-48D8-8C03-E6527686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CB804-A7BF-4A6E-9C92-95AFE202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04C1-E0CE-4B07-BD64-540C5C75D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4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7CE1-08C9-4ECF-BDCC-95BDA7BC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6FF36-9183-45D5-9E7F-C839F7687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A199-CF17-413B-A5F4-0282CC780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0F411-483C-4783-8E28-11D93BFD0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02563-D942-4B89-B69E-29B753726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253A6-6055-4967-B8E4-42B52F6E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A93D1B-EFEB-4FD5-82D3-E70532E9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D475A2-CD64-4D70-B6FC-035CC5C1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28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4D8A-7674-47D3-9731-FE7988DC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01392-DCA5-43FF-9D11-F0024237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C780B-AF09-43B1-BBC2-98A67959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B1D60-136E-4C40-BCC0-31849D2B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9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251AC-1EE1-4593-A0FC-F8121251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03B5A-769B-485C-BD1D-B5FAD970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AC37C-22C3-4A0B-B824-AF6F80E9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0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C916-5F33-44E3-BE34-67894E7B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39F45-65D4-4FBA-841A-AE95F18F1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AE25D-FE62-4EB6-B077-0A3AD5FE8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B1542-63E2-4327-BA21-DA9CA0382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8A790-FCEF-43CE-9C87-AE610675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BA981-4CBA-4C5A-BF20-202B30BD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1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1DB2-14DE-4CD2-8129-4A36C2D4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50070-2182-44D9-A102-C40C211A2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A7703-1927-466E-8049-936721188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39285-7837-4F97-8577-186ECFD8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470FF-FBB3-4750-9DA1-D829A5E0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BC036-611F-426A-A71A-C876E7B2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91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06D15D-04E6-4323-8284-8D839F4AF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66771-D0D2-412C-9875-7E8376255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F6DC6-CC57-49C5-83EE-7E36B3359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CD38C-62ED-4CFB-A45E-63FC820A099C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A83F5-8A8E-4FDE-A232-570BFF086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87C6D-1788-40E6-BDEB-6B61B028C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0EA5-1CB5-432C-B943-4FB363E699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6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4F3FF4-4323-46F4-94DA-AC72B3B5FB47}"/>
              </a:ext>
            </a:extLst>
          </p:cNvPr>
          <p:cNvSpPr txBox="1"/>
          <p:nvPr/>
        </p:nvSpPr>
        <p:spPr>
          <a:xfrm>
            <a:off x="2082020" y="182880"/>
            <a:ext cx="8046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Year 9 German – Knowledge Organiser Half term 2 – </a:t>
            </a:r>
            <a:r>
              <a:rPr lang="en-GB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Medienfan</a:t>
            </a:r>
            <a:r>
              <a:rPr lang="en-GB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1C38E5-1F6C-4BA5-9F2D-ED0E8E481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10786"/>
              </p:ext>
            </p:extLst>
          </p:nvPr>
        </p:nvGraphicFramePr>
        <p:xfrm>
          <a:off x="399659" y="748799"/>
          <a:ext cx="6159500" cy="2200275"/>
        </p:xfrm>
        <a:graphic>
          <a:graphicData uri="http://schemas.openxmlformats.org/drawingml/2006/table">
            <a:tbl>
              <a:tblPr/>
              <a:tblGrid>
                <a:gridCol w="3236832">
                  <a:extLst>
                    <a:ext uri="{9D8B030D-6E8A-4147-A177-3AD203B41FA5}">
                      <a16:colId xmlns:a16="http://schemas.microsoft.com/office/drawing/2014/main" val="3703282008"/>
                    </a:ext>
                  </a:extLst>
                </a:gridCol>
                <a:gridCol w="2922668">
                  <a:extLst>
                    <a:ext uri="{9D8B030D-6E8A-4147-A177-3AD203B41FA5}">
                      <a16:colId xmlns:a16="http://schemas.microsoft.com/office/drawing/2014/main" val="267803496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Kino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the cinema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4871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Actionfilm(e)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action film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7336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Drama (Dramen)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drama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1918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Fantasyfilm(e)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fantasy film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9787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Horrorfilm(e)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horror film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7872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Komödie(n)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comedy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0804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Liebeskomödie(n)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romantic comedy, rom-com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0872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Science-Fiction-Film(e)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 fiction film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1948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Zeichentrickfilm(e)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cartoon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0541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bin ins Kino gegangen.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went to the cinema.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8302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habe zu Hause eine DVD gesehen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watched a DVD at home.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99458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4AEBC3F-6865-461F-8556-474048E13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711131"/>
              </p:ext>
            </p:extLst>
          </p:nvPr>
        </p:nvGraphicFramePr>
        <p:xfrm>
          <a:off x="399659" y="3176439"/>
          <a:ext cx="5696341" cy="2800350"/>
        </p:xfrm>
        <a:graphic>
          <a:graphicData uri="http://schemas.openxmlformats.org/drawingml/2006/table">
            <a:tbl>
              <a:tblPr/>
              <a:tblGrid>
                <a:gridCol w="2993441">
                  <a:extLst>
                    <a:ext uri="{9D8B030D-6E8A-4147-A177-3AD203B41FA5}">
                      <a16:colId xmlns:a16="http://schemas.microsoft.com/office/drawing/2014/main" val="364368849"/>
                    </a:ext>
                  </a:extLst>
                </a:gridCol>
                <a:gridCol w="2702900">
                  <a:extLst>
                    <a:ext uri="{9D8B030D-6E8A-4147-A177-3AD203B41FA5}">
                      <a16:colId xmlns:a16="http://schemas.microsoft.com/office/drawing/2014/main" val="335524557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Wie hast du den Film gefunden?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did you think of the film?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696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habe den Film (furchtbar) gefunden.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thought the film was (awful).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5770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Schauspieler(–)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9961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Schauspielerin(nen)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actress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7070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blöd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stupid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5744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gruselig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creepy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4656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interessant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interesting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3081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kindisch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childish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8961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langweilig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boring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1721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lustig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8665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romantisch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romantic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9405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schrecklich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terrible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2033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spannend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exciting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038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unterhaltsam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entertaining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32858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CC8B7A4-A41C-43D8-A827-97CD5579F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29507"/>
              </p:ext>
            </p:extLst>
          </p:nvPr>
        </p:nvGraphicFramePr>
        <p:xfrm>
          <a:off x="6015208" y="748799"/>
          <a:ext cx="5098269" cy="2800350"/>
        </p:xfrm>
        <a:graphic>
          <a:graphicData uri="http://schemas.openxmlformats.org/drawingml/2006/table">
            <a:tbl>
              <a:tblPr/>
              <a:tblGrid>
                <a:gridCol w="2718890">
                  <a:extLst>
                    <a:ext uri="{9D8B030D-6E8A-4147-A177-3AD203B41FA5}">
                      <a16:colId xmlns:a16="http://schemas.microsoft.com/office/drawing/2014/main" val="2025876809"/>
                    </a:ext>
                  </a:extLst>
                </a:gridCol>
                <a:gridCol w="2379379">
                  <a:extLst>
                    <a:ext uri="{9D8B030D-6E8A-4147-A177-3AD203B41FA5}">
                      <a16:colId xmlns:a16="http://schemas.microsoft.com/office/drawing/2014/main" val="100980572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Fernsehen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0975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Was siehst du gern?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do you like watching?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752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sehe (sehr/nicht) gern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(really/don’t) like watching 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309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hasse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hate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0126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gucken/sehen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watch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3271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Dokumentation(en)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documentary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2933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Gameshow(s)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game show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8764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Musikvideo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music video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050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Nachrichten (pl)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979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Realityshow(s)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reality show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462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Seifenoper(n)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soap opera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0851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Sitcom(s)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sitcom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246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Serie(n)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series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916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Sportsendung(en)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sports programme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560876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F3A68098-F618-4A7E-99EB-756F53379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121" y="881211"/>
            <a:ext cx="1033708" cy="103370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EDED889-8879-47D1-B26D-6A535F16B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149" y="1644149"/>
            <a:ext cx="1128713" cy="1009650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E24F34B2-1059-423D-A2B4-54761B8CC5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980673"/>
              </p:ext>
            </p:extLst>
          </p:nvPr>
        </p:nvGraphicFramePr>
        <p:xfrm>
          <a:off x="4638430" y="4274820"/>
          <a:ext cx="4248443" cy="2400300"/>
        </p:xfrm>
        <a:graphic>
          <a:graphicData uri="http://schemas.openxmlformats.org/drawingml/2006/table">
            <a:tbl>
              <a:tblPr/>
              <a:tblGrid>
                <a:gridCol w="2265680">
                  <a:extLst>
                    <a:ext uri="{9D8B030D-6E8A-4147-A177-3AD203B41FA5}">
                      <a16:colId xmlns:a16="http://schemas.microsoft.com/office/drawing/2014/main" val="3470677329"/>
                    </a:ext>
                  </a:extLst>
                </a:gridCol>
                <a:gridCol w="1982763">
                  <a:extLst>
                    <a:ext uri="{9D8B030D-6E8A-4147-A177-3AD203B41FA5}">
                      <a16:colId xmlns:a16="http://schemas.microsoft.com/office/drawing/2014/main" val="27387168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Oft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benutzte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Wörter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High-frequency words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7203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weil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because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9153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letzte Woche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week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6805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Wochenende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 the weekend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5007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nächste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7870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6817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7211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totally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2570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 nicht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at all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6322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immer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always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187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 und zu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now and then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327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often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27194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65D29FE-1F98-4041-B88C-4D2AF55CF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119562"/>
              </p:ext>
            </p:extLst>
          </p:nvPr>
        </p:nvGraphicFramePr>
        <p:xfrm>
          <a:off x="8886873" y="3676501"/>
          <a:ext cx="3203722" cy="1800225"/>
        </p:xfrm>
        <a:graphic>
          <a:graphicData uri="http://schemas.openxmlformats.org/drawingml/2006/table">
            <a:tbl>
              <a:tblPr/>
              <a:tblGrid>
                <a:gridCol w="1708535">
                  <a:extLst>
                    <a:ext uri="{9D8B030D-6E8A-4147-A177-3AD203B41FA5}">
                      <a16:colId xmlns:a16="http://schemas.microsoft.com/office/drawing/2014/main" val="2964133605"/>
                    </a:ext>
                  </a:extLst>
                </a:gridCol>
                <a:gridCol w="1495187">
                  <a:extLst>
                    <a:ext uri="{9D8B030D-6E8A-4147-A177-3AD203B41FA5}">
                      <a16:colId xmlns:a16="http://schemas.microsoft.com/office/drawing/2014/main" val="231731319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Fragen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Questions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9012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Wann?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When?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7860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3221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Was?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492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Wer?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Who?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113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Warum?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Why?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3179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Wie?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754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Wie viel/viele?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much/many?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59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Wie oft?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How often?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38820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F1C14409-F747-4148-8FA4-8DED5A4EE2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194" y="4465319"/>
            <a:ext cx="1009651" cy="10096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B1B7DD-E71A-46ED-999E-FDB2DB6438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140" y="5588509"/>
            <a:ext cx="910919" cy="91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1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9C1AC0-668B-436E-AD20-E8D2D460C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01661"/>
              </p:ext>
            </p:extLst>
          </p:nvPr>
        </p:nvGraphicFramePr>
        <p:xfrm>
          <a:off x="5449961" y="297094"/>
          <a:ext cx="6159500" cy="2800350"/>
        </p:xfrm>
        <a:graphic>
          <a:graphicData uri="http://schemas.openxmlformats.org/drawingml/2006/table">
            <a:tbl>
              <a:tblPr/>
              <a:tblGrid>
                <a:gridCol w="3236832">
                  <a:extLst>
                    <a:ext uri="{9D8B030D-6E8A-4147-A177-3AD203B41FA5}">
                      <a16:colId xmlns:a16="http://schemas.microsoft.com/office/drawing/2014/main" val="1740853699"/>
                    </a:ext>
                  </a:extLst>
                </a:gridCol>
                <a:gridCol w="2922668">
                  <a:extLst>
                    <a:ext uri="{9D8B030D-6E8A-4147-A177-3AD203B41FA5}">
                      <a16:colId xmlns:a16="http://schemas.microsoft.com/office/drawing/2014/main" val="215009445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 liest du?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Where do you read?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6030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Bus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bus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173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Zug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train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3891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Garten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the garden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93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Park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the park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209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Bett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bed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343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 Schlafzimmer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the bedroom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9819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der Pause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the break, at breaktime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5964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der Schule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school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4763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der Badewanne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the bath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5457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 dem Sofa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settee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7924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 dem Klo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loo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2314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 dem Hof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on/in the school yard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725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 dem Handy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 the mobile phone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56321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E39D72-D823-466A-BC93-07FD62C4E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73179"/>
              </p:ext>
            </p:extLst>
          </p:nvPr>
        </p:nvGraphicFramePr>
        <p:xfrm>
          <a:off x="330200" y="297094"/>
          <a:ext cx="4965016" cy="2800350"/>
        </p:xfrm>
        <a:graphic>
          <a:graphicData uri="http://schemas.openxmlformats.org/drawingml/2006/table">
            <a:tbl>
              <a:tblPr/>
              <a:tblGrid>
                <a:gridCol w="2647827">
                  <a:extLst>
                    <a:ext uri="{9D8B030D-6E8A-4147-A177-3AD203B41FA5}">
                      <a16:colId xmlns:a16="http://schemas.microsoft.com/office/drawing/2014/main" val="3445225773"/>
                    </a:ext>
                  </a:extLst>
                </a:gridCol>
                <a:gridCol w="2317189">
                  <a:extLst>
                    <a:ext uri="{9D8B030D-6E8A-4147-A177-3AD203B41FA5}">
                      <a16:colId xmlns:a16="http://schemas.microsoft.com/office/drawing/2014/main" val="229070925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Was liest du gern?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do you like reading?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1696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lese gern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like reading 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1733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lese nicht gern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don’t like reading 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6383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lese lieber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prefer reading 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467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lese am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liebsten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like reading … most of all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8988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Comic(s)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9267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 Roman(e)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519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Zeitschrift(en)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magazine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76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Zeitung(en)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newspaper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289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Website(s)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5569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Fantasybuch( -¨er)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fantasy book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930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Sachbuch( -¨er)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factual/non-fiction book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5605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 Biografie(n)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biography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6771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Blog(s)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blog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19293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50FC548-4E5E-4574-82F1-0B2A5B694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069" y="513678"/>
            <a:ext cx="1349808" cy="11835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D4C23C-E975-469F-B49B-FD51B2836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78" y="1604743"/>
            <a:ext cx="1234124" cy="1319432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9C31B95-5408-4D78-9018-A56B0B750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50833"/>
              </p:ext>
            </p:extLst>
          </p:nvPr>
        </p:nvGraphicFramePr>
        <p:xfrm>
          <a:off x="330201" y="3429000"/>
          <a:ext cx="4965016" cy="2800356"/>
        </p:xfrm>
        <a:graphic>
          <a:graphicData uri="http://schemas.openxmlformats.org/drawingml/2006/table">
            <a:tbl>
              <a:tblPr/>
              <a:tblGrid>
                <a:gridCol w="2609128">
                  <a:extLst>
                    <a:ext uri="{9D8B030D-6E8A-4147-A177-3AD203B41FA5}">
                      <a16:colId xmlns:a16="http://schemas.microsoft.com/office/drawing/2014/main" val="696940230"/>
                    </a:ext>
                  </a:extLst>
                </a:gridCol>
                <a:gridCol w="2355888">
                  <a:extLst>
                    <a:ext uri="{9D8B030D-6E8A-4147-A177-3AD203B41FA5}">
                      <a16:colId xmlns:a16="http://schemas.microsoft.com/office/drawing/2014/main" val="2024435168"/>
                    </a:ext>
                  </a:extLst>
                </a:gridCol>
              </a:tblGrid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Meinungen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Opinions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566613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finde ich (un)fair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think that’s (un)fair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67163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geht mir auf die Nerven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 gets on my nerves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345162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ist (un)gesund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that’s (un)healthy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00965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ist aktiv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that’s active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993559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ist passiv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that’s passive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814825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macht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(un)fit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 makes you (un)fit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249248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macht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Spaß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that’s fun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99465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stimmt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nicht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that’s (not) 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908561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 hast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recht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you’re right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34105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ich bin (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nicht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süchtig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I’m (not) addicted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98460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meiner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Meinung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nach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…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my opinion 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50726"/>
                  </a:ext>
                </a:extLst>
              </a:tr>
              <a:tr h="2154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Unsinn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!/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Quatsch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!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Nonsense!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67129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77C53B-5C86-4A60-A49B-1DCBBFFF38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995960"/>
              </p:ext>
            </p:extLst>
          </p:nvPr>
        </p:nvGraphicFramePr>
        <p:xfrm>
          <a:off x="5449960" y="3429000"/>
          <a:ext cx="5593177" cy="1600200"/>
        </p:xfrm>
        <a:graphic>
          <a:graphicData uri="http://schemas.openxmlformats.org/drawingml/2006/table">
            <a:tbl>
              <a:tblPr/>
              <a:tblGrid>
                <a:gridCol w="2982823">
                  <a:extLst>
                    <a:ext uri="{9D8B030D-6E8A-4147-A177-3AD203B41FA5}">
                      <a16:colId xmlns:a16="http://schemas.microsoft.com/office/drawing/2014/main" val="2652699396"/>
                    </a:ext>
                  </a:extLst>
                </a:gridCol>
                <a:gridCol w="2610354">
                  <a:extLst>
                    <a:ext uri="{9D8B030D-6E8A-4147-A177-3AD203B41FA5}">
                      <a16:colId xmlns:a16="http://schemas.microsoft.com/office/drawing/2014/main" val="12178776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Bist du süchtig?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 you addicted?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0834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eine Stunde pro Tag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hour a day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0660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zwei bis drei Stunden pro Tag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two to three hours a day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9636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nicht mehr als drei Stunden pro Tag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more than three hours a day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5222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mehr als 20 Stunden pro Woche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more than 20 hours a week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79156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nur am Wochenende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only at the weekend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0550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nach den Hausaufgaben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after homework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8561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von 20 bis 22 Uhr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 8.00 to 10.00 pm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96451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BCBDAC6-B08C-4417-8218-6223270B89E0}"/>
              </a:ext>
            </a:extLst>
          </p:cNvPr>
          <p:cNvSpPr txBox="1"/>
          <p:nvPr/>
        </p:nvSpPr>
        <p:spPr>
          <a:xfrm>
            <a:off x="5353392" y="5202994"/>
            <a:ext cx="4453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Classroom language:</a:t>
            </a: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ich…?			May I…</a:t>
            </a: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Kuli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		Have a pen?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auf die Toilette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gehen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		Go to the toilet?</a:t>
            </a: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Klebstift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haben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		Have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gluestick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Danke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schön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			Thank you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das Datum?		What is the date?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1A9D44-4A38-45F9-B2D5-C7E416584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857" y="5278429"/>
            <a:ext cx="1234124" cy="12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5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732</Words>
  <Application>Microsoft Office PowerPoint</Application>
  <PresentationFormat>Widescreen</PresentationFormat>
  <Paragraphs>226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Baldwin</dc:creator>
  <cp:lastModifiedBy>Karen Baldwin</cp:lastModifiedBy>
  <cp:revision>3</cp:revision>
  <dcterms:created xsi:type="dcterms:W3CDTF">2020-10-30T15:26:15Z</dcterms:created>
  <dcterms:modified xsi:type="dcterms:W3CDTF">2020-10-30T15:39:14Z</dcterms:modified>
</cp:coreProperties>
</file>