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35EE7-6470-4BD6-8A7D-5EDD99071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C3898D-8559-4E90-A807-0E68785BD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61A5D-4C0D-410F-A052-D55D94E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7DAC47-C4AD-4B30-A666-BB77BED6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9152A-D0BC-44F1-9203-89EE31F0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12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F6435-8D21-48F4-A8BD-676ECE03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1E31CA-60C7-48E6-B93E-291854634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80B687-A3C0-40F2-8C6B-278F340F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09354A-6E2E-48F0-89F1-282846D0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B24438-A2AD-4E0A-8951-95A21D49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70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F81EE1-75F1-4BEB-8985-85E504C03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0E5144-F320-4A9A-ACFF-31BB83D16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F613C-5F7C-46DB-95CE-9BE2BBB4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887149-B4D4-4A5D-ADDE-A9F80CFB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60FE1-456F-4C33-A2E5-9530CB4E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31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89617-9B49-4585-A2DF-B1D99A4A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0951AA-4D12-4C89-973D-8409D9A23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AEC187-9BA8-464E-A87F-38436842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1E5725-14DA-40DA-8E50-A9D8B2EF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466C9-F513-4D4B-8061-2E382E70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63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AE698-CA0E-46E6-B1CA-F90A525D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65B983-A1D6-4C57-98FD-6E0C4857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C86A2-3A3C-4599-945D-BF091D63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0E8BDA-7469-4924-B3BB-98AB937D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A5B11-58C6-4D8F-A347-B221873F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97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F8FDA-154B-46BD-9491-69EB75A7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91D7C1-6BFC-458F-A381-C7165123B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63C70-7BC1-4D2F-A318-D65B0226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164516-B712-4B10-A4A2-63AE8BE4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C10A49-063D-4994-9B14-D6B4DA1A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FA2E36-7F8F-4573-8DFE-AEC8112D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28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DC3F6-5B0B-404A-BFBC-3A683A11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272B0A-C8BA-4CB8-8A0C-318A73A47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6CE003-3F5E-47C0-931B-AC8E90129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50C176-F174-4421-A529-71E578329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FF15E2-4445-4D37-A84F-D89566127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BC5DE8-821A-4A63-AD34-2E4AEB37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A6634D-F8D4-461B-BF26-4B6BAE92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B19EB1-D3B6-4EA9-8E92-17D96E78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17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CED5C-586F-4648-9730-D778F937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751F7A-9A51-43FA-8520-3EA4E3B4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2353CA-2098-4F26-A83E-8ACC41F0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B50D1A-6A2D-47B7-A68E-37C5593F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89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AADA8-DF03-46C2-B025-27189990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8A5E77-4AE4-4C9E-867F-5BA2F6D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18C51A-37E3-4A5E-A9AF-00AE1676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9F9EC-8E71-42CD-AE76-7DA1BCB9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3FFAA6-9CA3-44D5-8B8D-0CEFC2BA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6ED054-74F8-44F6-A7B8-1193C5614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203F68-4D2F-4FF5-9ACA-5DA7BC54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1899EF-A526-4B3D-AD4C-44FEC9CE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83CA5D-028A-4B9E-8C1A-BD03527F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D4420-67A4-4889-AA4E-C832BB23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899757-2839-4A01-BADC-C154A41F1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09707-A147-4891-BADF-884C5A379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5156E1-ECD1-4EDE-8EA5-5D4A9168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5E50A7-E8C6-4C08-AC02-3DDB62A0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B3304-033D-4C94-BBAF-8BB54179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35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D478CA-2312-42EE-A939-72B52CE0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3A843-D1A9-4386-97BE-D10AC92F5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1D04F-5112-47F7-B72E-8BC4AD653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92CA-F697-4ED5-98A8-C5CD6E971519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B0683-95C6-44CD-A826-71CDFAAD5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C4621-DB48-4C58-B8CC-637529FEE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3E56-99BC-4F6B-8FB2-66AFB87DA8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95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www.freeimageslive.co.uk/free_stock_image/bubble-pattern-jp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4009" y="61330"/>
            <a:ext cx="2297428" cy="2616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2.2 Te presento a mi familia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3DCB053-EBE3-4929-9CB0-8F4D9246488A}"/>
              </a:ext>
            </a:extLst>
          </p:cNvPr>
          <p:cNvSpPr/>
          <p:nvPr/>
        </p:nvSpPr>
        <p:spPr>
          <a:xfrm>
            <a:off x="10581" y="0"/>
            <a:ext cx="655766" cy="684048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Year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 Half Term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 Spanish Knowledge Organiser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Unit 2: Mi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Burbuja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40A3905C-DD04-4F47-BC74-32314782E43B}"/>
              </a:ext>
            </a:extLst>
          </p:cNvPr>
          <p:cNvSpPr/>
          <p:nvPr/>
        </p:nvSpPr>
        <p:spPr>
          <a:xfrm>
            <a:off x="5473291" y="78448"/>
            <a:ext cx="2955005" cy="390296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1FBD30C1-5B7A-4B1B-AF06-067EF700A77C}"/>
              </a:ext>
            </a:extLst>
          </p:cNvPr>
          <p:cNvSpPr/>
          <p:nvPr/>
        </p:nvSpPr>
        <p:spPr>
          <a:xfrm>
            <a:off x="8788886" y="78448"/>
            <a:ext cx="2786165" cy="461589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4138" marR="0" lvl="0" indent="-841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E83CC86-F561-47EF-8C7F-B418BE2E5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43107"/>
              </p:ext>
            </p:extLst>
          </p:nvPr>
        </p:nvGraphicFramePr>
        <p:xfrm>
          <a:off x="793564" y="299727"/>
          <a:ext cx="2705464" cy="4482604"/>
        </p:xfrm>
        <a:graphic>
          <a:graphicData uri="http://schemas.openxmlformats.org/drawingml/2006/table">
            <a:tbl>
              <a:tblPr/>
              <a:tblGrid>
                <a:gridCol w="1215345">
                  <a:extLst>
                    <a:ext uri="{9D8B030D-6E8A-4147-A177-3AD203B41FA5}">
                      <a16:colId xmlns:a16="http://schemas.microsoft.com/office/drawing/2014/main" val="3434055486"/>
                    </a:ext>
                  </a:extLst>
                </a:gridCol>
                <a:gridCol w="1490119">
                  <a:extLst>
                    <a:ext uri="{9D8B030D-6E8A-4147-A177-3AD203B41FA5}">
                      <a16:colId xmlns:a16="http://schemas.microsoft.com/office/drawing/2014/main" val="1545610927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treinta y dos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3305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treinta y tres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29457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treinta y cuatro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5327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treinta y cinco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65831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treinta y seis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11587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treinta y siete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41755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treinta y ocho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35623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treinta y nueve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6645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cuarenta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56455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cuarenta y uno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4522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cincuenta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27402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cincuenta y dos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1947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sesenta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72061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sesenta y tres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36516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setenta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43760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setenta y seis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3867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ochenta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18464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ochenta y cuatro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2334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noventa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45902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noventa y cinco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9784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5855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centímetro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centimetre 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33281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kilómetro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kilometre 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66514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largo 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07640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medir (mido) 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measure 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3040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metro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metre 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44201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número de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telephone </a:t>
                      </a: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34386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teléfono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3" marR="7693" marT="76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7693" marR="7693" marT="76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24024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05376CA-F6BE-4DC5-B0AC-C5C98AB76B91}"/>
              </a:ext>
            </a:extLst>
          </p:cNvPr>
          <p:cNvSpPr/>
          <p:nvPr/>
        </p:nvSpPr>
        <p:spPr>
          <a:xfrm>
            <a:off x="729807" y="45871"/>
            <a:ext cx="20318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1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¡Contamos hasta cien!</a:t>
            </a:r>
            <a:endParaRPr lang="en-GB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7754C8F-2B57-43F4-A089-CC256A3A2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96711"/>
              </p:ext>
            </p:extLst>
          </p:nvPr>
        </p:nvGraphicFramePr>
        <p:xfrm>
          <a:off x="3070436" y="350108"/>
          <a:ext cx="2286000" cy="1525905"/>
        </p:xfrm>
        <a:graphic>
          <a:graphicData uri="http://schemas.openxmlformats.org/drawingml/2006/table">
            <a:tbl>
              <a:tblPr/>
              <a:tblGrid>
                <a:gridCol w="1041344">
                  <a:extLst>
                    <a:ext uri="{9D8B030D-6E8A-4147-A177-3AD203B41FA5}">
                      <a16:colId xmlns:a16="http://schemas.microsoft.com/office/drawing/2014/main" val="298832922"/>
                    </a:ext>
                  </a:extLst>
                </a:gridCol>
                <a:gridCol w="1244656">
                  <a:extLst>
                    <a:ext uri="{9D8B030D-6E8A-4147-A177-3AD203B41FA5}">
                      <a16:colId xmlns:a16="http://schemas.microsoft.com/office/drawing/2014/main" val="532400991"/>
                    </a:ext>
                  </a:extLst>
                </a:gridCol>
              </a:tblGrid>
              <a:tr h="160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abuela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grandmother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212380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abuelo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grandfather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324179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abuelos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grandparents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477173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divorciado/a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divorced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205579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edad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age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271733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familia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family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52630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gemelos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twins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995287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hermana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sister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813129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hermanastra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stepsister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60729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F204AC-9236-4878-9F11-3332994F4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06048"/>
              </p:ext>
            </p:extLst>
          </p:nvPr>
        </p:nvGraphicFramePr>
        <p:xfrm>
          <a:off x="5639182" y="347776"/>
          <a:ext cx="2946400" cy="3196261"/>
        </p:xfrm>
        <a:graphic>
          <a:graphicData uri="http://schemas.openxmlformats.org/drawingml/2006/table">
            <a:tbl>
              <a:tblPr/>
              <a:tblGrid>
                <a:gridCol w="1270576">
                  <a:extLst>
                    <a:ext uri="{9D8B030D-6E8A-4147-A177-3AD203B41FA5}">
                      <a16:colId xmlns:a16="http://schemas.microsoft.com/office/drawing/2014/main" val="2677310333"/>
                    </a:ext>
                  </a:extLst>
                </a:gridCol>
                <a:gridCol w="1675824">
                  <a:extLst>
                    <a:ext uri="{9D8B030D-6E8A-4147-A177-3AD203B41FA5}">
                      <a16:colId xmlns:a16="http://schemas.microsoft.com/office/drawing/2014/main" val="3468865419"/>
                    </a:ext>
                  </a:extLst>
                </a:gridCol>
              </a:tblGrid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gustaría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tener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would like to have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035769"/>
                  </a:ext>
                </a:extLst>
              </a:tr>
              <a:tr h="1844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tengo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animales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don’t have any pets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996249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similar 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 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988766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tenía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used to have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374459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caballo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horse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898316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cobaya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guinea pig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214547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conejo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rabbit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860310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gato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785441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pájaro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91654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perro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dog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466174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pez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fish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660900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ratón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mouse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6410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serpiente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snake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371676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colores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colourful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40727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enorme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enormous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23161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feroz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ferocious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554222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39981"/>
                  </a:ext>
                </a:extLst>
              </a:tr>
              <a:tr h="1756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pequeño/a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29911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6ED429E-F504-45A1-BB12-13BB4AF2E7BC}"/>
              </a:ext>
            </a:extLst>
          </p:cNvPr>
          <p:cNvSpPr/>
          <p:nvPr/>
        </p:nvSpPr>
        <p:spPr>
          <a:xfrm>
            <a:off x="5576179" y="54405"/>
            <a:ext cx="23903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Los animales y las mascotas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40DC60-38D5-44D3-9E2B-D9840D948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92012"/>
              </p:ext>
            </p:extLst>
          </p:nvPr>
        </p:nvGraphicFramePr>
        <p:xfrm>
          <a:off x="3074124" y="1901370"/>
          <a:ext cx="2374446" cy="2872740"/>
        </p:xfrm>
        <a:graphic>
          <a:graphicData uri="http://schemas.openxmlformats.org/drawingml/2006/table">
            <a:tbl>
              <a:tblPr/>
              <a:tblGrid>
                <a:gridCol w="1187223">
                  <a:extLst>
                    <a:ext uri="{9D8B030D-6E8A-4147-A177-3AD203B41FA5}">
                      <a16:colId xmlns:a16="http://schemas.microsoft.com/office/drawing/2014/main" val="3987113431"/>
                    </a:ext>
                  </a:extLst>
                </a:gridCol>
                <a:gridCol w="1187223">
                  <a:extLst>
                    <a:ext uri="{9D8B030D-6E8A-4147-A177-3AD203B41FA5}">
                      <a16:colId xmlns:a16="http://schemas.microsoft.com/office/drawing/2014/main" val="1256770284"/>
                    </a:ext>
                  </a:extLst>
                </a:gridCol>
              </a:tblGrid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hermanastro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stepbrother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616712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hermano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brother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018566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hermanos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siblings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649431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</a:t>
                      </a:r>
                      <a:r>
                        <a:rPr lang="en-GB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hija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única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l" fontAlgn="ctr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only child (daughter)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11972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hijo único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only child (son)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825549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madrastra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stepmother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139397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madre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mother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787751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mayor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older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212001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younger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286489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padrastro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stepfather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497383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padre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father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438973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padres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parents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597869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prima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cousin (female)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773778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primo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cousin (male)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176863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tía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371684"/>
                  </a:ext>
                </a:extLst>
              </a:tr>
              <a:tr h="160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tío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uncle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99793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381248-3C84-4959-B502-6DD40AE8E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55956"/>
              </p:ext>
            </p:extLst>
          </p:nvPr>
        </p:nvGraphicFramePr>
        <p:xfrm>
          <a:off x="8959283" y="279128"/>
          <a:ext cx="2541649" cy="4403050"/>
        </p:xfrm>
        <a:graphic>
          <a:graphicData uri="http://schemas.openxmlformats.org/drawingml/2006/table">
            <a:tbl>
              <a:tblPr/>
              <a:tblGrid>
                <a:gridCol w="1079136">
                  <a:extLst>
                    <a:ext uri="{9D8B030D-6E8A-4147-A177-3AD203B41FA5}">
                      <a16:colId xmlns:a16="http://schemas.microsoft.com/office/drawing/2014/main" val="2526890482"/>
                    </a:ext>
                  </a:extLst>
                </a:gridCol>
                <a:gridCol w="1462513">
                  <a:extLst>
                    <a:ext uri="{9D8B030D-6E8A-4147-A177-3AD203B41FA5}">
                      <a16:colId xmlns:a16="http://schemas.microsoft.com/office/drawing/2014/main" val="569275101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tener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have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7435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azules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blue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76786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marrones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brown (eyes)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86625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negro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black/dark </a:t>
                      </a: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544520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ojos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eyes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441095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verdes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591600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calvo/a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bald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147746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brown (hair)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239399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color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colour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104115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corto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short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129753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estilo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style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022671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largo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740435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liso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straight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681278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ondulado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wavy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740253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pelirrojo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ginger (hair)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630463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pelo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hair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598945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rizado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curly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009943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rubio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blond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879892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barba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beard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114106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bigote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moustache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76765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boca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mouth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227753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cara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face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538438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 gafas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glasses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135877"/>
                  </a:ext>
                </a:extLst>
              </a:tr>
              <a:tr h="1661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nariz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nose </a:t>
                      </a:r>
                    </a:p>
                  </a:txBody>
                  <a:tcPr marL="8482" marR="8482" marT="84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95732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 pecas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freckles</a:t>
                      </a:r>
                    </a:p>
                  </a:txBody>
                  <a:tcPr marL="8482" marR="8482" marT="84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14975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97D35BE-2F8C-4AEA-AA58-EAB3FC3CF1A1}"/>
              </a:ext>
            </a:extLst>
          </p:cNvPr>
          <p:cNvSpPr/>
          <p:nvPr/>
        </p:nvSpPr>
        <p:spPr>
          <a:xfrm>
            <a:off x="2929012" y="78448"/>
            <a:ext cx="2427423" cy="4743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91C653-E7D0-4FAC-A4BA-89E2FE2E7558}"/>
              </a:ext>
            </a:extLst>
          </p:cNvPr>
          <p:cNvSpPr/>
          <p:nvPr/>
        </p:nvSpPr>
        <p:spPr>
          <a:xfrm>
            <a:off x="691068" y="59949"/>
            <a:ext cx="2045856" cy="4743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194F63-0183-476F-BAD7-823505B4E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26654"/>
              </p:ext>
            </p:extLst>
          </p:nvPr>
        </p:nvGraphicFramePr>
        <p:xfrm>
          <a:off x="2946025" y="5136113"/>
          <a:ext cx="2460156" cy="1278088"/>
        </p:xfrm>
        <a:graphic>
          <a:graphicData uri="http://schemas.openxmlformats.org/drawingml/2006/table">
            <a:tbl>
              <a:tblPr/>
              <a:tblGrid>
                <a:gridCol w="1381780">
                  <a:extLst>
                    <a:ext uri="{9D8B030D-6E8A-4147-A177-3AD203B41FA5}">
                      <a16:colId xmlns:a16="http://schemas.microsoft.com/office/drawing/2014/main" val="2565370142"/>
                    </a:ext>
                  </a:extLst>
                </a:gridCol>
                <a:gridCol w="1078376">
                  <a:extLst>
                    <a:ext uri="{9D8B030D-6E8A-4147-A177-3AD203B41FA5}">
                      <a16:colId xmlns:a16="http://schemas.microsoft.com/office/drawing/2014/main" val="286022171"/>
                    </a:ext>
                  </a:extLst>
                </a:gridCol>
              </a:tblGrid>
              <a:tr h="1825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height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0278"/>
                  </a:ext>
                </a:extLst>
              </a:tr>
              <a:tr h="1825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musculoso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muscular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248630"/>
                  </a:ext>
                </a:extLst>
              </a:tr>
              <a:tr h="1825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viejo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681555"/>
                  </a:ext>
                </a:extLst>
              </a:tr>
              <a:tr h="1825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princesa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735461"/>
                  </a:ext>
                </a:extLst>
              </a:tr>
              <a:tr h="1825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rasgos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fisicos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features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581543"/>
                  </a:ext>
                </a:extLst>
              </a:tr>
              <a:tr h="1825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queen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76260"/>
                  </a:ext>
                </a:extLst>
              </a:tr>
              <a:tr h="1825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rey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0674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155BF9D-C8B6-4B1E-BE38-D522E3E96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88752"/>
              </p:ext>
            </p:extLst>
          </p:nvPr>
        </p:nvGraphicFramePr>
        <p:xfrm>
          <a:off x="770561" y="5106468"/>
          <a:ext cx="2273300" cy="152400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40116532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839602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be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18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463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short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797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delgado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629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ugly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103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gordo/a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662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guapo/a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good-looking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367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joven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young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29307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F8DE4B5-6C96-4D58-A5C1-2CDA56CBEBDB}"/>
              </a:ext>
            </a:extLst>
          </p:cNvPr>
          <p:cNvSpPr/>
          <p:nvPr/>
        </p:nvSpPr>
        <p:spPr>
          <a:xfrm>
            <a:off x="8858997" y="53635"/>
            <a:ext cx="17556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</a:rPr>
              <a:t>2.4 </a:t>
            </a:r>
            <a:r>
              <a:rPr lang="en-GB" sz="11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Espejito</a:t>
            </a:r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1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espejito</a:t>
            </a:r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</a:rPr>
              <a:t>… </a:t>
            </a:r>
            <a:endParaRPr lang="en-GB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1F76F2-E664-4C22-AC1F-9978719FE119}"/>
              </a:ext>
            </a:extLst>
          </p:cNvPr>
          <p:cNvSpPr/>
          <p:nvPr/>
        </p:nvSpPr>
        <p:spPr>
          <a:xfrm>
            <a:off x="663538" y="4872805"/>
            <a:ext cx="21643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Las </a:t>
            </a:r>
            <a:r>
              <a:rPr lang="en-GB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descripciones</a:t>
            </a:r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85EF08-5BD7-4BE5-BD40-7D8A3DA505FD}"/>
              </a:ext>
            </a:extLst>
          </p:cNvPr>
          <p:cNvSpPr/>
          <p:nvPr/>
        </p:nvSpPr>
        <p:spPr>
          <a:xfrm>
            <a:off x="666346" y="4891304"/>
            <a:ext cx="4972835" cy="19491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404D884-AF61-4886-8F86-037D40AF9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538373"/>
              </p:ext>
            </p:extLst>
          </p:nvPr>
        </p:nvGraphicFramePr>
        <p:xfrm>
          <a:off x="6033580" y="5059099"/>
          <a:ext cx="2540000" cy="171450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17564464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8962637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¿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Cómo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es?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is he/she like?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032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aburrido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boring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482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244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agresivo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aggressive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290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alegre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happy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67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antipático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unfriendly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574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arrogante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arrogant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490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divertido/a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36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entusiasta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enthusiastic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0077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8BA29A7-51C1-4AF5-9F7D-D2129013A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65255"/>
              </p:ext>
            </p:extLst>
          </p:nvPr>
        </p:nvGraphicFramePr>
        <p:xfrm>
          <a:off x="8395900" y="4882982"/>
          <a:ext cx="2540000" cy="1896697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307958723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161696514"/>
                    </a:ext>
                  </a:extLst>
                </a:gridCol>
              </a:tblGrid>
              <a:tr h="1831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generoso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generous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49849"/>
                  </a:ext>
                </a:extLst>
              </a:tr>
              <a:tr h="1903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inteligente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intelligent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659413"/>
                  </a:ext>
                </a:extLst>
              </a:tr>
              <a:tr h="1903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nervioso/a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nervous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59816"/>
                  </a:ext>
                </a:extLst>
              </a:tr>
              <a:tr h="1903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perezoso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lazy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183279"/>
                  </a:ext>
                </a:extLst>
              </a:tr>
              <a:tr h="1903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rápido/a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421364"/>
                  </a:ext>
                </a:extLst>
              </a:tr>
              <a:tr h="1903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simpático/a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890964"/>
                  </a:ext>
                </a:extLst>
              </a:tr>
              <a:tr h="1903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sincero/a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honest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714738"/>
                  </a:ext>
                </a:extLst>
              </a:tr>
              <a:tr h="1903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tímido/a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14485"/>
                  </a:ext>
                </a:extLst>
              </a:tr>
              <a:tr h="1903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tonto/a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silly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395632"/>
                  </a:ext>
                </a:extLst>
              </a:tr>
              <a:tr h="1903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torpe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clumsy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080577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79D5298-24CF-4703-856B-E8433F287044}"/>
              </a:ext>
            </a:extLst>
          </p:cNvPr>
          <p:cNvSpPr/>
          <p:nvPr/>
        </p:nvSpPr>
        <p:spPr>
          <a:xfrm>
            <a:off x="5914412" y="4782497"/>
            <a:ext cx="205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Mi carácter y relaciones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0A759-E18F-4805-9598-F1C46678F977}"/>
              </a:ext>
            </a:extLst>
          </p:cNvPr>
          <p:cNvSpPr/>
          <p:nvPr/>
        </p:nvSpPr>
        <p:spPr>
          <a:xfrm>
            <a:off x="5881991" y="4797836"/>
            <a:ext cx="6146225" cy="2017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C873B0-4674-436B-B351-CB537FB82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03" y="5188376"/>
            <a:ext cx="893976" cy="8939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86A66F-5F59-4045-AFBC-0172D436E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60" y="175635"/>
            <a:ext cx="1208330" cy="12083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134F2C-EED3-48D0-9860-F03D6A86B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32" y="-42003"/>
            <a:ext cx="757995" cy="757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EE9528-74DF-4996-9511-89F9E7C7B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680" y="4959706"/>
            <a:ext cx="1813893" cy="18138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55A4E1-5595-462A-9892-A2E5E6C9A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357" y="1901369"/>
            <a:ext cx="835375" cy="8353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D5F40D-4049-4392-B770-B8D88D000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69" y="6063706"/>
            <a:ext cx="630145" cy="6301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A5FB6E-FF5B-4A24-8644-CD55882B8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989">
            <a:off x="4719383" y="857261"/>
            <a:ext cx="841699" cy="8416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0472EB6-4804-4CA7-A750-80E1227F25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273" y="3057713"/>
            <a:ext cx="1177857" cy="11778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C39052A-B0A8-41DE-9304-9E03012666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481896" y="3601363"/>
            <a:ext cx="2963363" cy="10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05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A671F16B061419EFCA2CCC485D224" ma:contentTypeVersion="32" ma:contentTypeDescription="Create a new document." ma:contentTypeScope="" ma:versionID="4749ff7f9ed1a23e5f97c181f2dea549">
  <xsd:schema xmlns:xsd="http://www.w3.org/2001/XMLSchema" xmlns:xs="http://www.w3.org/2001/XMLSchema" xmlns:p="http://schemas.microsoft.com/office/2006/metadata/properties" xmlns:ns3="d626c91e-1454-4cfe-bc98-a4e26e3e45e3" xmlns:ns4="521ed6b0-0d43-49ee-a81f-1fedcce49f93" targetNamespace="http://schemas.microsoft.com/office/2006/metadata/properties" ma:root="true" ma:fieldsID="b960df42cd02879c6863906f00dd2240" ns3:_="" ns4:_="">
    <xsd:import namespace="d626c91e-1454-4cfe-bc98-a4e26e3e45e3"/>
    <xsd:import namespace="521ed6b0-0d43-49ee-a81f-1fedcce49f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6c91e-1454-4cfe-bc98-a4e26e3e4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ed6b0-0d43-49ee-a81f-1fedcce49f9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d626c91e-1454-4cfe-bc98-a4e26e3e45e3" xsi:nil="true"/>
    <IsNotebookLocked xmlns="d626c91e-1454-4cfe-bc98-a4e26e3e45e3" xsi:nil="true"/>
    <FolderType xmlns="d626c91e-1454-4cfe-bc98-a4e26e3e45e3" xsi:nil="true"/>
    <CultureName xmlns="d626c91e-1454-4cfe-bc98-a4e26e3e45e3" xsi:nil="true"/>
    <Teachers xmlns="d626c91e-1454-4cfe-bc98-a4e26e3e45e3">
      <UserInfo>
        <DisplayName/>
        <AccountId xsi:nil="true"/>
        <AccountType/>
      </UserInfo>
    </Teachers>
    <Students xmlns="d626c91e-1454-4cfe-bc98-a4e26e3e45e3">
      <UserInfo>
        <DisplayName/>
        <AccountId xsi:nil="true"/>
        <AccountType/>
      </UserInfo>
    </Students>
    <Student_Groups xmlns="d626c91e-1454-4cfe-bc98-a4e26e3e45e3">
      <UserInfo>
        <DisplayName/>
        <AccountId xsi:nil="true"/>
        <AccountType/>
      </UserInfo>
    </Student_Groups>
    <Math_Settings xmlns="d626c91e-1454-4cfe-bc98-a4e26e3e45e3" xsi:nil="true"/>
    <Self_Registration_Enabled xmlns="d626c91e-1454-4cfe-bc98-a4e26e3e45e3" xsi:nil="true"/>
    <DefaultSectionNames xmlns="d626c91e-1454-4cfe-bc98-a4e26e3e45e3" xsi:nil="true"/>
    <AppVersion xmlns="d626c91e-1454-4cfe-bc98-a4e26e3e45e3" xsi:nil="true"/>
    <Invited_Teachers xmlns="d626c91e-1454-4cfe-bc98-a4e26e3e45e3" xsi:nil="true"/>
    <Distribution_Groups xmlns="d626c91e-1454-4cfe-bc98-a4e26e3e45e3" xsi:nil="true"/>
    <Has_Teacher_Only_SectionGroup xmlns="d626c91e-1454-4cfe-bc98-a4e26e3e45e3" xsi:nil="true"/>
    <Is_Collaboration_Space_Locked xmlns="d626c91e-1454-4cfe-bc98-a4e26e3e45e3" xsi:nil="true"/>
    <TeamsChannelId xmlns="d626c91e-1454-4cfe-bc98-a4e26e3e45e3" xsi:nil="true"/>
    <NotebookType xmlns="d626c91e-1454-4cfe-bc98-a4e26e3e45e3" xsi:nil="true"/>
    <Templates xmlns="d626c91e-1454-4cfe-bc98-a4e26e3e45e3" xsi:nil="true"/>
    <LMS_Mappings xmlns="d626c91e-1454-4cfe-bc98-a4e26e3e45e3" xsi:nil="true"/>
    <Owner xmlns="d626c91e-1454-4cfe-bc98-a4e26e3e45e3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A689CE42-D38F-4E6D-84E7-3829EE03E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6c91e-1454-4cfe-bc98-a4e26e3e45e3"/>
    <ds:schemaRef ds:uri="521ed6b0-0d43-49ee-a81f-1fedcce49f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1DF897-1960-4AE7-A4B1-10E0740A9C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C1C93-F5AB-46E1-AD24-757CDC9FE9D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521ed6b0-0d43-49ee-a81f-1fedcce49f93"/>
    <ds:schemaRef ds:uri="d626c91e-1454-4cfe-bc98-a4e26e3e45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510</Words>
  <Application>Microsoft Office PowerPoint</Application>
  <PresentationFormat>Widescreen</PresentationFormat>
  <Paragraphs>268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Times New Roman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 Dinkova</dc:creator>
  <cp:lastModifiedBy>Ruth Izquierdo-Moreno</cp:lastModifiedBy>
  <cp:revision>83</cp:revision>
  <cp:lastPrinted>2020-10-23T11:39:34Z</cp:lastPrinted>
  <dcterms:created xsi:type="dcterms:W3CDTF">2020-06-09T14:08:00Z</dcterms:created>
  <dcterms:modified xsi:type="dcterms:W3CDTF">2020-10-23T11:39:56Z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0x0101007CCA671F16B061419EFCA2CCC485D224</vt:lpwstr>
  </property>
</Properties>
</file>